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3" r:id="rId1"/>
    <p:sldMasterId id="2147484210" r:id="rId2"/>
    <p:sldMasterId id="2147484198" r:id="rId3"/>
  </p:sldMasterIdLst>
  <p:notesMasterIdLst>
    <p:notesMasterId r:id="rId19"/>
  </p:notesMasterIdLst>
  <p:sldIdLst>
    <p:sldId id="261" r:id="rId4"/>
    <p:sldId id="406" r:id="rId5"/>
    <p:sldId id="421" r:id="rId6"/>
    <p:sldId id="411" r:id="rId7"/>
    <p:sldId id="410" r:id="rId8"/>
    <p:sldId id="412" r:id="rId9"/>
    <p:sldId id="413" r:id="rId10"/>
    <p:sldId id="414" r:id="rId11"/>
    <p:sldId id="415" r:id="rId12"/>
    <p:sldId id="409" r:id="rId13"/>
    <p:sldId id="417" r:id="rId14"/>
    <p:sldId id="418" r:id="rId15"/>
    <p:sldId id="420" r:id="rId16"/>
    <p:sldId id="416"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8E"/>
    <a:srgbClr val="CC66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78686" autoAdjust="0"/>
  </p:normalViewPr>
  <p:slideViewPr>
    <p:cSldViewPr>
      <p:cViewPr varScale="1">
        <p:scale>
          <a:sx n="57" d="100"/>
          <a:sy n="57" d="100"/>
        </p:scale>
        <p:origin x="-18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84"/>
    </p:cViewPr>
  </p:sorterViewPr>
  <p:notesViewPr>
    <p:cSldViewPr>
      <p:cViewPr varScale="1">
        <p:scale>
          <a:sx n="56" d="100"/>
          <a:sy n="56" d="100"/>
        </p:scale>
        <p:origin x="-28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19A229-F353-4AC5-871B-9B7CC3D0F287}" type="datetimeFigureOut">
              <a:rPr lang="en-US" smtClean="0"/>
              <a:pPr/>
              <a:t>6/12/2014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7AD72D-8F8B-4A73-AA6E-FDDA2393CC1A}" type="slidenum">
              <a:rPr lang="en-US" smtClean="0"/>
              <a:pPr/>
              <a:t>‹#›</a:t>
            </a:fld>
            <a:endParaRPr lang="en-US"/>
          </a:p>
        </p:txBody>
      </p:sp>
    </p:spTree>
    <p:extLst>
      <p:ext uri="{BB962C8B-B14F-4D97-AF65-F5344CB8AC3E}">
        <p14:creationId xmlns:p14="http://schemas.microsoft.com/office/powerpoint/2010/main" val="57448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Good Afternoon everybody – I’d like to thank</a:t>
            </a:r>
            <a:r>
              <a:rPr lang="en-GB" sz="1200" kern="1200" baseline="0" dirty="0" smtClean="0">
                <a:solidFill>
                  <a:schemeClr val="tx1"/>
                </a:solidFill>
                <a:effectLst/>
                <a:latin typeface="+mn-lt"/>
                <a:ea typeface="+mn-ea"/>
                <a:cs typeface="+mn-cs"/>
              </a:rPr>
              <a:t> the organisers for this opportunity </a:t>
            </a:r>
            <a:r>
              <a:rPr lang="en-GB" sz="1200" kern="1200" dirty="0" smtClean="0">
                <a:solidFill>
                  <a:schemeClr val="tx1"/>
                </a:solidFill>
                <a:effectLst/>
                <a:latin typeface="+mn-lt"/>
                <a:ea typeface="+mn-ea"/>
                <a:cs typeface="+mn-cs"/>
              </a:rPr>
              <a:t>to tell you about a systematic review my co-authors and I designed and conducted as part of my PhD thesis.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asked the question ‘What effect do fruit and vegetable interventions have on the micronutrient status of women of reproductive age’</a:t>
            </a:r>
          </a:p>
          <a:p>
            <a:endParaRPr lang="en-GB" dirty="0"/>
          </a:p>
        </p:txBody>
      </p:sp>
      <p:sp>
        <p:nvSpPr>
          <p:cNvPr id="4" name="Slide Number Placeholder 3"/>
          <p:cNvSpPr>
            <a:spLocks noGrp="1"/>
          </p:cNvSpPr>
          <p:nvPr>
            <p:ph type="sldNum" sz="quarter" idx="10"/>
          </p:nvPr>
        </p:nvSpPr>
        <p:spPr/>
        <p:txBody>
          <a:bodyPr/>
          <a:lstStyle/>
          <a:p>
            <a:fld id="{2C7AD72D-8F8B-4A73-AA6E-FDDA2393CC1A}" type="slidenum">
              <a:rPr lang="en-US" smtClean="0"/>
              <a:pPr/>
              <a:t>1</a:t>
            </a:fld>
            <a:endParaRPr lang="en-US"/>
          </a:p>
        </p:txBody>
      </p:sp>
    </p:spTree>
    <p:extLst>
      <p:ext uri="{BB962C8B-B14F-4D97-AF65-F5344CB8AC3E}">
        <p14:creationId xmlns:p14="http://schemas.microsoft.com/office/powerpoint/2010/main" val="290140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After removing duplicate records we identified 6816 reports, of which 56 full text articles were assessed for eligibility and 14 were included in the review. 42 records were excluded</a:t>
            </a:r>
            <a:r>
              <a:rPr lang="en-GB" sz="1200" kern="1200" baseline="0" dirty="0" smtClean="0">
                <a:solidFill>
                  <a:schemeClr val="tx1"/>
                </a:solidFill>
                <a:effectLst/>
                <a:latin typeface="+mn-lt"/>
                <a:ea typeface="+mn-ea"/>
                <a:cs typeface="+mn-cs"/>
              </a:rPr>
              <a:t> at this stage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C7AD72D-8F8B-4A73-AA6E-FDDA2393CC1A}" type="slidenum">
              <a:rPr lang="en-US" smtClean="0"/>
              <a:pPr/>
              <a:t>10</a:t>
            </a:fld>
            <a:endParaRPr lang="en-US"/>
          </a:p>
        </p:txBody>
      </p:sp>
    </p:spTree>
    <p:extLst>
      <p:ext uri="{BB962C8B-B14F-4D97-AF65-F5344CB8AC3E}">
        <p14:creationId xmlns:p14="http://schemas.microsoft.com/office/powerpoint/2010/main" val="2766628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13 studies were conducted in high-income countries and generally the number of participants was small ranging from 6-97.</a:t>
            </a:r>
          </a:p>
          <a:p>
            <a:r>
              <a:rPr lang="en-GB" sz="1200" kern="1200" dirty="0" smtClean="0">
                <a:solidFill>
                  <a:schemeClr val="tx1"/>
                </a:solidFill>
                <a:effectLst/>
                <a:latin typeface="+mn-lt"/>
                <a:ea typeface="+mn-ea"/>
                <a:cs typeface="+mn-cs"/>
              </a:rPr>
              <a:t>The median intervention period was 2 weeks</a:t>
            </a:r>
          </a:p>
          <a:p>
            <a:r>
              <a:rPr lang="en-GB" sz="1200" kern="1200" dirty="0" smtClean="0">
                <a:solidFill>
                  <a:schemeClr val="tx1"/>
                </a:solidFill>
                <a:effectLst/>
                <a:latin typeface="+mn-lt"/>
                <a:ea typeface="+mn-ea"/>
                <a:cs typeface="+mn-cs"/>
              </a:rPr>
              <a:t>Several different micronutrients were studied. Some studies looked at one micronutrient and others at a range of different nutrients</a:t>
            </a:r>
          </a:p>
          <a:p>
            <a:r>
              <a:rPr lang="en-GB" sz="1200" kern="1200" dirty="0" smtClean="0">
                <a:solidFill>
                  <a:schemeClr val="tx1"/>
                </a:solidFill>
                <a:effectLst/>
                <a:latin typeface="+mn-lt"/>
                <a:ea typeface="+mn-ea"/>
                <a:cs typeface="+mn-cs"/>
              </a:rPr>
              <a:t>Only 3 of the studies met all quality assessment criteria.</a:t>
            </a:r>
          </a:p>
          <a:p>
            <a:r>
              <a:rPr lang="en-GB" sz="1200" kern="1200" dirty="0" smtClean="0">
                <a:solidFill>
                  <a:schemeClr val="tx1"/>
                </a:solidFill>
                <a:effectLst/>
                <a:latin typeface="+mn-lt"/>
                <a:ea typeface="+mn-ea"/>
                <a:cs typeface="+mn-cs"/>
              </a:rPr>
              <a:t>The results showed that beta-carotene and vitamin C status improved in about 2/3 of the studies and the findings were inconsistent for other nutrients.</a:t>
            </a:r>
          </a:p>
          <a:p>
            <a:endParaRPr lang="en-GB" dirty="0"/>
          </a:p>
        </p:txBody>
      </p:sp>
      <p:sp>
        <p:nvSpPr>
          <p:cNvPr id="4" name="Slide Number Placeholder 3"/>
          <p:cNvSpPr>
            <a:spLocks noGrp="1"/>
          </p:cNvSpPr>
          <p:nvPr>
            <p:ph type="sldNum" sz="quarter" idx="10"/>
          </p:nvPr>
        </p:nvSpPr>
        <p:spPr/>
        <p:txBody>
          <a:bodyPr/>
          <a:lstStyle/>
          <a:p>
            <a:fld id="{2C7AD72D-8F8B-4A73-AA6E-FDDA2393CC1A}" type="slidenum">
              <a:rPr lang="en-US" smtClean="0"/>
              <a:pPr/>
              <a:t>11</a:t>
            </a:fld>
            <a:endParaRPr lang="en-US"/>
          </a:p>
        </p:txBody>
      </p:sp>
    </p:spTree>
    <p:extLst>
      <p:ext uri="{BB962C8B-B14F-4D97-AF65-F5344CB8AC3E}">
        <p14:creationId xmlns:p14="http://schemas.microsoft.com/office/powerpoint/2010/main" val="1192454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noted that there were 3 types of study design. The gold standard was considered to be studies with a control group and pre- and post-intervention measurements. 6 of the studies were designed as such. Of these 3 reported statistically significant differences between groups in terms of the change in concentration over the study period. A further six studies made baseline and post-intervention measurements but did not have a control group. 4 of these reported a significant difference between pre and post intervention measurements.  </a:t>
            </a:r>
          </a:p>
          <a:p>
            <a:r>
              <a:rPr lang="en-GB" sz="1200" kern="1200" dirty="0" smtClean="0">
                <a:solidFill>
                  <a:schemeClr val="tx1"/>
                </a:solidFill>
                <a:effectLst/>
                <a:latin typeface="+mn-lt"/>
                <a:ea typeface="+mn-ea"/>
                <a:cs typeface="+mn-cs"/>
              </a:rPr>
              <a:t>2 studies had a control group but only reported post-intervention measurements. Of these both reported a difference between groups.</a:t>
            </a:r>
          </a:p>
          <a:p>
            <a:endParaRPr lang="en-GB" dirty="0"/>
          </a:p>
        </p:txBody>
      </p:sp>
      <p:sp>
        <p:nvSpPr>
          <p:cNvPr id="4" name="Slide Number Placeholder 3"/>
          <p:cNvSpPr>
            <a:spLocks noGrp="1"/>
          </p:cNvSpPr>
          <p:nvPr>
            <p:ph type="sldNum" sz="quarter" idx="10"/>
          </p:nvPr>
        </p:nvSpPr>
        <p:spPr/>
        <p:txBody>
          <a:bodyPr/>
          <a:lstStyle/>
          <a:p>
            <a:fld id="{2C7AD72D-8F8B-4A73-AA6E-FDDA2393CC1A}" type="slidenum">
              <a:rPr lang="en-US" smtClean="0"/>
              <a:pPr/>
              <a:t>12</a:t>
            </a:fld>
            <a:endParaRPr lang="en-US"/>
          </a:p>
        </p:txBody>
      </p:sp>
    </p:spTree>
    <p:extLst>
      <p:ext uri="{BB962C8B-B14F-4D97-AF65-F5344CB8AC3E}">
        <p14:creationId xmlns:p14="http://schemas.microsoft.com/office/powerpoint/2010/main" val="2256370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study</a:t>
            </a:r>
            <a:r>
              <a:rPr lang="en-GB" sz="1200" kern="1200" baseline="0" dirty="0" smtClean="0">
                <a:solidFill>
                  <a:schemeClr val="tx1"/>
                </a:solidFill>
                <a:effectLst/>
                <a:latin typeface="+mn-lt"/>
                <a:ea typeface="+mn-ea"/>
                <a:cs typeface="+mn-cs"/>
              </a:rPr>
              <a:t> samples sizes were small which may have affected statistical power to detect an effect and may reduce generalisability of the results. </a:t>
            </a:r>
            <a:r>
              <a:rPr lang="en-GB" sz="1200" kern="1200" dirty="0" smtClean="0">
                <a:solidFill>
                  <a:schemeClr val="tx1"/>
                </a:solidFill>
                <a:effectLst/>
                <a:latin typeface="+mn-lt"/>
                <a:ea typeface="+mn-ea"/>
                <a:cs typeface="+mn-cs"/>
              </a:rPr>
              <a:t>Due to the heterogeneity of interventions and outcome measurements among studies, it was not possible to perform a meta-analysis which would have allowed an estimate of the effect size that could be achieved using these food based interventions. It is important to point out that circulating levels of nutrients are an indication of micronutrient status and are frequently used</a:t>
            </a:r>
            <a:r>
              <a:rPr lang="en-GB" sz="1200" kern="1200" baseline="0" dirty="0" smtClean="0">
                <a:solidFill>
                  <a:schemeClr val="tx1"/>
                </a:solidFill>
                <a:effectLst/>
                <a:latin typeface="+mn-lt"/>
                <a:ea typeface="+mn-ea"/>
                <a:cs typeface="+mn-cs"/>
              </a:rPr>
              <a:t> in effectiveness and efficacy studies</a:t>
            </a:r>
            <a:r>
              <a:rPr lang="en-GB" sz="1200" kern="1200" dirty="0" smtClean="0">
                <a:solidFill>
                  <a:schemeClr val="tx1"/>
                </a:solidFill>
                <a:effectLst/>
                <a:latin typeface="+mn-lt"/>
                <a:ea typeface="+mn-ea"/>
                <a:cs typeface="+mn-cs"/>
              </a:rPr>
              <a:t>. However these circulating nutrients are not necessarily optimally utilised by the body and increasing their levels may not result in improvements in functional outcomes.</a:t>
            </a:r>
          </a:p>
          <a:p>
            <a:endParaRPr lang="en-GB" dirty="0"/>
          </a:p>
        </p:txBody>
      </p:sp>
      <p:sp>
        <p:nvSpPr>
          <p:cNvPr id="4" name="Slide Number Placeholder 3"/>
          <p:cNvSpPr>
            <a:spLocks noGrp="1"/>
          </p:cNvSpPr>
          <p:nvPr>
            <p:ph type="sldNum" sz="quarter" idx="10"/>
          </p:nvPr>
        </p:nvSpPr>
        <p:spPr/>
        <p:txBody>
          <a:bodyPr/>
          <a:lstStyle/>
          <a:p>
            <a:fld id="{2C7AD72D-8F8B-4A73-AA6E-FDDA2393CC1A}" type="slidenum">
              <a:rPr lang="en-US" smtClean="0"/>
              <a:pPr/>
              <a:t>13</a:t>
            </a:fld>
            <a:endParaRPr lang="en-US"/>
          </a:p>
        </p:txBody>
      </p:sp>
    </p:spTree>
    <p:extLst>
      <p:ext uri="{BB962C8B-B14F-4D97-AF65-F5344CB8AC3E}">
        <p14:creationId xmlns:p14="http://schemas.microsoft.com/office/powerpoint/2010/main" val="1217832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Our findings highlight the lack of data, especially from low and middle income countries where such interventions may be of particular benefit for the women themselves and the next generation.</a:t>
            </a:r>
          </a:p>
          <a:p>
            <a:r>
              <a:rPr lang="en-GB" sz="1200" kern="1200" dirty="0" smtClean="0">
                <a:solidFill>
                  <a:schemeClr val="tx1"/>
                </a:solidFill>
                <a:effectLst/>
                <a:latin typeface="+mn-lt"/>
                <a:ea typeface="+mn-ea"/>
                <a:cs typeface="+mn-cs"/>
              </a:rPr>
              <a:t>We believe it is important that trials investigating the effect of food based interventions in low and middle income countries are made a research priority. It is also very important that the prescribed changes to the diet are sustainable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acceptable to the community.</a:t>
            </a:r>
          </a:p>
          <a:p>
            <a:endParaRPr lang="en-GB" dirty="0"/>
          </a:p>
        </p:txBody>
      </p:sp>
      <p:sp>
        <p:nvSpPr>
          <p:cNvPr id="4" name="Slide Number Placeholder 3"/>
          <p:cNvSpPr>
            <a:spLocks noGrp="1"/>
          </p:cNvSpPr>
          <p:nvPr>
            <p:ph type="sldNum" sz="quarter" idx="10"/>
          </p:nvPr>
        </p:nvSpPr>
        <p:spPr/>
        <p:txBody>
          <a:bodyPr/>
          <a:lstStyle/>
          <a:p>
            <a:fld id="{2C7AD72D-8F8B-4A73-AA6E-FDDA2393CC1A}" type="slidenum">
              <a:rPr lang="en-US" smtClean="0"/>
              <a:pPr/>
              <a:t>14</a:t>
            </a:fld>
            <a:endParaRPr lang="en-US"/>
          </a:p>
        </p:txBody>
      </p:sp>
    </p:spTree>
    <p:extLst>
      <p:ext uri="{BB962C8B-B14F-4D97-AF65-F5344CB8AC3E}">
        <p14:creationId xmlns:p14="http://schemas.microsoft.com/office/powerpoint/2010/main" val="892612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 would like to acknowledge the MRC Lifecourse epidemiology unit and the University of Southampton for resources and funding. I would also like to thank my colleagues Liz Payne for advice with the review design, Karen Drake for help with obtaining full text articles and </a:t>
            </a:r>
            <a:r>
              <a:rPr lang="en-GB" sz="1200" kern="1200" dirty="0" err="1" smtClean="0">
                <a:solidFill>
                  <a:schemeClr val="tx1"/>
                </a:solidFill>
                <a:effectLst/>
                <a:latin typeface="+mn-lt"/>
                <a:ea typeface="+mn-ea"/>
                <a:cs typeface="+mn-cs"/>
              </a:rPr>
              <a:t>Ric</a:t>
            </a:r>
            <a:r>
              <a:rPr lang="en-GB" sz="1200" kern="1200" dirty="0" smtClean="0">
                <a:solidFill>
                  <a:schemeClr val="tx1"/>
                </a:solidFill>
                <a:effectLst/>
                <a:latin typeface="+mn-lt"/>
                <a:ea typeface="+mn-ea"/>
                <a:cs typeface="+mn-cs"/>
              </a:rPr>
              <a:t> Paul for help with Bibliographic software.</a:t>
            </a:r>
          </a:p>
          <a:p>
            <a:endParaRPr lang="en-GB" dirty="0"/>
          </a:p>
        </p:txBody>
      </p:sp>
      <p:sp>
        <p:nvSpPr>
          <p:cNvPr id="4" name="Slide Number Placeholder 3"/>
          <p:cNvSpPr>
            <a:spLocks noGrp="1"/>
          </p:cNvSpPr>
          <p:nvPr>
            <p:ph type="sldNum" sz="quarter" idx="10"/>
          </p:nvPr>
        </p:nvSpPr>
        <p:spPr/>
        <p:txBody>
          <a:bodyPr/>
          <a:lstStyle/>
          <a:p>
            <a:fld id="{2C7AD72D-8F8B-4A73-AA6E-FDDA2393CC1A}" type="slidenum">
              <a:rPr lang="en-US" smtClean="0"/>
              <a:pPr/>
              <a:t>15</a:t>
            </a:fld>
            <a:endParaRPr lang="en-US"/>
          </a:p>
        </p:txBody>
      </p:sp>
    </p:spTree>
    <p:extLst>
      <p:ext uri="{BB962C8B-B14F-4D97-AF65-F5344CB8AC3E}">
        <p14:creationId xmlns:p14="http://schemas.microsoft.com/office/powerpoint/2010/main" val="4240012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reason we asked this question is that micronutrient deficiencies are highly prevalent globally and disproportionately affect young women.  This is detrimental to the women themselves and also to the next generation. Women who are undernourished tend to have</a:t>
            </a:r>
            <a:r>
              <a:rPr lang="en-GB" sz="1200" kern="1200" baseline="0" dirty="0" smtClean="0">
                <a:solidFill>
                  <a:schemeClr val="tx1"/>
                </a:solidFill>
                <a:effectLst/>
                <a:latin typeface="+mn-lt"/>
                <a:ea typeface="+mn-ea"/>
                <a:cs typeface="+mn-cs"/>
              </a:rPr>
              <a:t> babies with intra-uterine growth retardation who are less likely to achieve their genetic potential in terms of growth and development.  In adulthood they are likely to give birth to small babies themselves and continue the cycle shown here.</a:t>
            </a:r>
            <a:endParaRPr lang="en-GB" dirty="0"/>
          </a:p>
        </p:txBody>
      </p:sp>
      <p:sp>
        <p:nvSpPr>
          <p:cNvPr id="4" name="Slide Number Placeholder 3"/>
          <p:cNvSpPr>
            <a:spLocks noGrp="1"/>
          </p:cNvSpPr>
          <p:nvPr>
            <p:ph type="sldNum" sz="quarter" idx="10"/>
          </p:nvPr>
        </p:nvSpPr>
        <p:spPr/>
        <p:txBody>
          <a:bodyPr/>
          <a:lstStyle/>
          <a:p>
            <a:fld id="{2C7AD72D-8F8B-4A73-AA6E-FDDA2393CC1A}" type="slidenum">
              <a:rPr lang="en-US" smtClean="0"/>
              <a:pPr/>
              <a:t>2</a:t>
            </a:fld>
            <a:endParaRPr lang="en-US"/>
          </a:p>
        </p:txBody>
      </p:sp>
    </p:spTree>
    <p:extLst>
      <p:ext uri="{BB962C8B-B14F-4D97-AF65-F5344CB8AC3E}">
        <p14:creationId xmlns:p14="http://schemas.microsoft.com/office/powerpoint/2010/main" val="177022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has been suggested that these deficiencies are at least in part due to monotonous cereal based diets low in fruit, vegetables and other micronutrient rich foods. We chose to look at fruit and vegetables because they are acceptable to most populations, they can be sustainably produced and </a:t>
            </a:r>
            <a:r>
              <a:rPr lang="en-GB" sz="1200" kern="1200" dirty="0" smtClean="0">
                <a:solidFill>
                  <a:schemeClr val="tx1"/>
                </a:solidFill>
                <a:effectLst/>
                <a:latin typeface="+mn-lt"/>
                <a:ea typeface="+mn-ea"/>
                <a:cs typeface="+mn-cs"/>
              </a:rPr>
              <a:t>can be </a:t>
            </a:r>
            <a:r>
              <a:rPr lang="en-GB" sz="1200" kern="1200" dirty="0" smtClean="0">
                <a:solidFill>
                  <a:schemeClr val="tx1"/>
                </a:solidFill>
                <a:effectLst/>
                <a:latin typeface="+mn-lt"/>
                <a:ea typeface="+mn-ea"/>
                <a:cs typeface="+mn-cs"/>
              </a:rPr>
              <a:t>made affordable and accessible.</a:t>
            </a:r>
          </a:p>
          <a:p>
            <a:r>
              <a:rPr lang="en-GB" sz="1200" kern="1200" dirty="0" smtClean="0">
                <a:solidFill>
                  <a:schemeClr val="tx1"/>
                </a:solidFill>
                <a:effectLst/>
                <a:latin typeface="+mn-lt"/>
                <a:ea typeface="+mn-ea"/>
                <a:cs typeface="+mn-cs"/>
              </a:rPr>
              <a:t>Furthermore, it was declared at the International Conference on Nutrition in 1992 that food based strategies should be given priority in deficient populations but there is little evidence on what is effective in this regard.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C7AD72D-8F8B-4A73-AA6E-FDDA2393CC1A}" type="slidenum">
              <a:rPr lang="en-US" smtClean="0"/>
              <a:pPr/>
              <a:t>3</a:t>
            </a:fld>
            <a:endParaRPr lang="en-US"/>
          </a:p>
        </p:txBody>
      </p:sp>
    </p:spTree>
    <p:extLst>
      <p:ext uri="{BB962C8B-B14F-4D97-AF65-F5344CB8AC3E}">
        <p14:creationId xmlns:p14="http://schemas.microsoft.com/office/powerpoint/2010/main" val="302126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Our objective was to determine whether interventions aimed at increasing women’s consumption of fruit and vegetables lead to increased blood micronutrient </a:t>
            </a:r>
            <a:r>
              <a:rPr lang="en-GB" sz="1200" kern="1200" dirty="0" smtClean="0">
                <a:solidFill>
                  <a:schemeClr val="tx1"/>
                </a:solidFill>
                <a:effectLst/>
                <a:latin typeface="+mn-lt"/>
                <a:ea typeface="+mn-ea"/>
                <a:cs typeface="+mn-cs"/>
              </a:rPr>
              <a:t>concentrations or reduced prevalence of deficiency.</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7AD72D-8F8B-4A73-AA6E-FDDA2393CC1A}" type="slidenum">
              <a:rPr lang="en-US" smtClean="0"/>
              <a:pPr/>
              <a:t>4</a:t>
            </a:fld>
            <a:endParaRPr lang="en-US"/>
          </a:p>
        </p:txBody>
      </p:sp>
    </p:spTree>
    <p:extLst>
      <p:ext uri="{BB962C8B-B14F-4D97-AF65-F5344CB8AC3E}">
        <p14:creationId xmlns:p14="http://schemas.microsoft.com/office/powerpoint/2010/main" val="345274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followed the PRISMA guidelines when designing and conducting the systematic review.</a:t>
            </a:r>
          </a:p>
          <a:p>
            <a:r>
              <a:rPr lang="en-GB" sz="1200" kern="1200" dirty="0" smtClean="0">
                <a:solidFill>
                  <a:schemeClr val="tx1"/>
                </a:solidFill>
                <a:effectLst/>
                <a:latin typeface="+mn-lt"/>
                <a:ea typeface="+mn-ea"/>
                <a:cs typeface="+mn-cs"/>
              </a:rPr>
              <a:t>We searched MEDLINE, EMBASE, AMED and World Health Organisation Global Health Library Databases.</a:t>
            </a:r>
          </a:p>
          <a:p>
            <a:endParaRPr lang="en-GB" dirty="0"/>
          </a:p>
        </p:txBody>
      </p:sp>
      <p:sp>
        <p:nvSpPr>
          <p:cNvPr id="4" name="Slide Number Placeholder 3"/>
          <p:cNvSpPr>
            <a:spLocks noGrp="1"/>
          </p:cNvSpPr>
          <p:nvPr>
            <p:ph type="sldNum" sz="quarter" idx="10"/>
          </p:nvPr>
        </p:nvSpPr>
        <p:spPr/>
        <p:txBody>
          <a:bodyPr/>
          <a:lstStyle/>
          <a:p>
            <a:fld id="{2C7AD72D-8F8B-4A73-AA6E-FDDA2393CC1A}" type="slidenum">
              <a:rPr lang="en-US" smtClean="0"/>
              <a:pPr/>
              <a:t>5</a:t>
            </a:fld>
            <a:endParaRPr lang="en-US"/>
          </a:p>
        </p:txBody>
      </p:sp>
    </p:spTree>
    <p:extLst>
      <p:ext uri="{BB962C8B-B14F-4D97-AF65-F5344CB8AC3E}">
        <p14:creationId xmlns:p14="http://schemas.microsoft.com/office/powerpoint/2010/main" val="172057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wanted to ensure that we captured all fruit and vegetables within our search terms so we used the United States Department of Agriculture Germplasm Resources Information Network database which contains all known edible plant names and synonyms. We combined this with a search for intervention studies.</a:t>
            </a:r>
          </a:p>
          <a:p>
            <a:r>
              <a:rPr lang="en-GB" sz="1200" kern="1200" dirty="0" smtClean="0">
                <a:solidFill>
                  <a:schemeClr val="tx1"/>
                </a:solidFill>
                <a:effectLst/>
                <a:latin typeface="+mn-lt"/>
                <a:ea typeface="+mn-ea"/>
                <a:cs typeface="+mn-cs"/>
              </a:rPr>
              <a:t>We limited the search to humans and studies published in English.</a:t>
            </a:r>
          </a:p>
          <a:p>
            <a:r>
              <a:rPr lang="en-GB" sz="1200" kern="1200" dirty="0" smtClean="0">
                <a:solidFill>
                  <a:schemeClr val="tx1"/>
                </a:solidFill>
                <a:effectLst/>
                <a:latin typeface="+mn-lt"/>
                <a:ea typeface="+mn-ea"/>
                <a:cs typeface="+mn-cs"/>
              </a:rPr>
              <a:t>We checked bibliographies of all included papers in order to identify additional relevant reports</a:t>
            </a:r>
          </a:p>
          <a:p>
            <a:endParaRPr lang="en-GB" dirty="0"/>
          </a:p>
        </p:txBody>
      </p:sp>
      <p:sp>
        <p:nvSpPr>
          <p:cNvPr id="4" name="Slide Number Placeholder 3"/>
          <p:cNvSpPr>
            <a:spLocks noGrp="1"/>
          </p:cNvSpPr>
          <p:nvPr>
            <p:ph type="sldNum" sz="quarter" idx="10"/>
          </p:nvPr>
        </p:nvSpPr>
        <p:spPr/>
        <p:txBody>
          <a:bodyPr/>
          <a:lstStyle/>
          <a:p>
            <a:fld id="{2C7AD72D-8F8B-4A73-AA6E-FDDA2393CC1A}" type="slidenum">
              <a:rPr lang="en-US" smtClean="0"/>
              <a:pPr/>
              <a:t>6</a:t>
            </a:fld>
            <a:endParaRPr lang="en-US"/>
          </a:p>
        </p:txBody>
      </p:sp>
    </p:spTree>
    <p:extLst>
      <p:ext uri="{BB962C8B-B14F-4D97-AF65-F5344CB8AC3E}">
        <p14:creationId xmlns:p14="http://schemas.microsoft.com/office/powerpoint/2010/main" val="329871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criteria for inclusion in the review were as follows: Interventions that involved fruit and / or vegetables. This could be supplying the participant with the food, giving them the means to obtain food (for example tokens), giving advice, instruction, encouragement or education to increase consumption. Outcomes related to prevalence of micronutrient deficiencies or blood micronutrient concentrations. Mean age of participants was less than 40 years. At least half of the participants were female. Where data were presented separately by sex we included only data relating to females.</a:t>
            </a:r>
          </a:p>
          <a:p>
            <a:endParaRPr lang="en-GB" dirty="0"/>
          </a:p>
        </p:txBody>
      </p:sp>
      <p:sp>
        <p:nvSpPr>
          <p:cNvPr id="4" name="Slide Number Placeholder 3"/>
          <p:cNvSpPr>
            <a:spLocks noGrp="1"/>
          </p:cNvSpPr>
          <p:nvPr>
            <p:ph type="sldNum" sz="quarter" idx="10"/>
          </p:nvPr>
        </p:nvSpPr>
        <p:spPr/>
        <p:txBody>
          <a:bodyPr/>
          <a:lstStyle/>
          <a:p>
            <a:fld id="{2C7AD72D-8F8B-4A73-AA6E-FDDA2393CC1A}" type="slidenum">
              <a:rPr lang="en-US" smtClean="0"/>
              <a:pPr/>
              <a:t>7</a:t>
            </a:fld>
            <a:endParaRPr lang="en-US"/>
          </a:p>
        </p:txBody>
      </p:sp>
    </p:spTree>
    <p:extLst>
      <p:ext uri="{BB962C8B-B14F-4D97-AF65-F5344CB8AC3E}">
        <p14:creationId xmlns:p14="http://schemas.microsoft.com/office/powerpoint/2010/main" val="266543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examined titles and abstracts for relevance and where necessary the full article was obtained. In cases where either reviewer was uncertain whether to include a paper, this was discussed and resolved by consensus. We used a priori defined criteria to assess study quality.</a:t>
            </a:r>
          </a:p>
          <a:p>
            <a:endParaRPr lang="en-GB" dirty="0"/>
          </a:p>
        </p:txBody>
      </p:sp>
      <p:sp>
        <p:nvSpPr>
          <p:cNvPr id="4" name="Slide Number Placeholder 3"/>
          <p:cNvSpPr>
            <a:spLocks noGrp="1"/>
          </p:cNvSpPr>
          <p:nvPr>
            <p:ph type="sldNum" sz="quarter" idx="10"/>
          </p:nvPr>
        </p:nvSpPr>
        <p:spPr/>
        <p:txBody>
          <a:bodyPr/>
          <a:lstStyle/>
          <a:p>
            <a:fld id="{2C7AD72D-8F8B-4A73-AA6E-FDDA2393CC1A}" type="slidenum">
              <a:rPr lang="en-US" smtClean="0"/>
              <a:pPr/>
              <a:t>8</a:t>
            </a:fld>
            <a:endParaRPr lang="en-US"/>
          </a:p>
        </p:txBody>
      </p:sp>
    </p:spTree>
    <p:extLst>
      <p:ext uri="{BB962C8B-B14F-4D97-AF65-F5344CB8AC3E}">
        <p14:creationId xmlns:p14="http://schemas.microsoft.com/office/powerpoint/2010/main" val="235647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extracted data on the following: Country in which the study was conducted, Participant characteristics, Sample size, what the intervention comprised and its duration, Outcome measures, Statistical methods and results</a:t>
            </a:r>
          </a:p>
          <a:p>
            <a:r>
              <a:rPr lang="en-GB" sz="1200" kern="1200" dirty="0" smtClean="0">
                <a:solidFill>
                  <a:schemeClr val="tx1"/>
                </a:solidFill>
                <a:effectLst/>
                <a:latin typeface="+mn-lt"/>
                <a:ea typeface="+mn-ea"/>
                <a:cs typeface="+mn-cs"/>
              </a:rPr>
              <a:t>We considered a meta-analysis but this was not feasible due to differences in study design, outcomes and statistical methods.</a:t>
            </a:r>
          </a:p>
          <a:p>
            <a:endParaRPr lang="en-GB" dirty="0"/>
          </a:p>
        </p:txBody>
      </p:sp>
      <p:sp>
        <p:nvSpPr>
          <p:cNvPr id="4" name="Slide Number Placeholder 3"/>
          <p:cNvSpPr>
            <a:spLocks noGrp="1"/>
          </p:cNvSpPr>
          <p:nvPr>
            <p:ph type="sldNum" sz="quarter" idx="10"/>
          </p:nvPr>
        </p:nvSpPr>
        <p:spPr/>
        <p:txBody>
          <a:bodyPr/>
          <a:lstStyle/>
          <a:p>
            <a:fld id="{2C7AD72D-8F8B-4A73-AA6E-FDDA2393CC1A}" type="slidenum">
              <a:rPr lang="en-US" smtClean="0"/>
              <a:pPr/>
              <a:t>9</a:t>
            </a:fld>
            <a:endParaRPr lang="en-US"/>
          </a:p>
        </p:txBody>
      </p:sp>
    </p:spTree>
    <p:extLst>
      <p:ext uri="{BB962C8B-B14F-4D97-AF65-F5344CB8AC3E}">
        <p14:creationId xmlns:p14="http://schemas.microsoft.com/office/powerpoint/2010/main" val="2298769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w="9525">
            <a:noFill/>
            <a:miter lim="800000"/>
            <a:headEnd/>
            <a:tailEnd/>
          </a:ln>
        </p:spPr>
        <p:txBody>
          <a:bodyPr wrap="none" anchor="ctr"/>
          <a:lstStyle/>
          <a:p>
            <a:endParaRPr lang="en-US"/>
          </a:p>
        </p:txBody>
      </p:sp>
      <p:sp>
        <p:nvSpPr>
          <p:cNvPr id="5" name="Rectangle 1032"/>
          <p:cNvSpPr>
            <a:spLocks noChangeArrowheads="1"/>
          </p:cNvSpPr>
          <p:nvPr/>
        </p:nvSpPr>
        <p:spPr bwMode="auto">
          <a:xfrm>
            <a:off x="-79375" y="0"/>
            <a:ext cx="9223375" cy="3276600"/>
          </a:xfrm>
          <a:prstGeom prst="rect">
            <a:avLst/>
          </a:prstGeom>
          <a:solidFill>
            <a:srgbClr val="014359"/>
          </a:solidFill>
          <a:ln w="9525">
            <a:noFill/>
            <a:miter lim="800000"/>
            <a:headEnd/>
            <a:tailEnd/>
          </a:ln>
        </p:spPr>
        <p:txBody>
          <a:bodyPr wrap="none" anchor="ctr"/>
          <a:lstStyle/>
          <a:p>
            <a:endParaRPr lang="en-US" sz="2400">
              <a:latin typeface="Arial" charset="0"/>
            </a:endParaRPr>
          </a:p>
        </p:txBody>
      </p:sp>
      <p:pic>
        <p:nvPicPr>
          <p:cNvPr id="6" name="Picture 1033" descr="white_logo"/>
          <p:cNvPicPr>
            <a:picLocks noChangeArrowheads="1"/>
          </p:cNvPicPr>
          <p:nvPr/>
        </p:nvPicPr>
        <p:blipFill>
          <a:blip r:embed="rId2" cstate="print"/>
          <a:srcRect/>
          <a:stretch>
            <a:fillRect/>
          </a:stretch>
        </p:blipFill>
        <p:spPr bwMode="auto">
          <a:xfrm>
            <a:off x="6051550" y="381000"/>
            <a:ext cx="2695575" cy="584200"/>
          </a:xfrm>
          <a:prstGeom prst="rect">
            <a:avLst/>
          </a:prstGeom>
          <a:noFill/>
          <a:ln w="9525">
            <a:noFill/>
            <a:miter lim="800000"/>
            <a:headEnd/>
            <a:tailEnd/>
          </a:ln>
        </p:spPr>
      </p:pic>
      <p:pic>
        <p:nvPicPr>
          <p:cNvPr id="7" name="Picture 13"/>
          <p:cNvPicPr>
            <a:picLocks noChangeAspect="1"/>
          </p:cNvPicPr>
          <p:nvPr/>
        </p:nvPicPr>
        <p:blipFill>
          <a:blip r:embed="rId3" cstate="print"/>
          <a:srcRect/>
          <a:stretch>
            <a:fillRect/>
          </a:stretch>
        </p:blipFill>
        <p:spPr bwMode="auto">
          <a:xfrm>
            <a:off x="323850" y="404813"/>
            <a:ext cx="638175" cy="576262"/>
          </a:xfrm>
          <a:prstGeom prst="rect">
            <a:avLst/>
          </a:prstGeom>
          <a:noFill/>
          <a:ln w="9525">
            <a:noFill/>
            <a:miter lim="800000"/>
            <a:headEnd/>
            <a:tailEnd/>
          </a:ln>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smtClean="0"/>
              <a:t>Click to edit Master subtitle style</a:t>
            </a:r>
          </a:p>
        </p:txBody>
      </p:sp>
      <p:sp>
        <p:nvSpPr>
          <p:cNvPr id="8" name="Rectangle 1030"/>
          <p:cNvSpPr>
            <a:spLocks noGrp="1" noChangeArrowheads="1"/>
          </p:cNvSpPr>
          <p:nvPr>
            <p:ph type="sldNum" sz="quarter" idx="10"/>
          </p:nvPr>
        </p:nvSpPr>
        <p:spPr>
          <a:xfrm>
            <a:off x="6553200" y="6245225"/>
            <a:ext cx="2133600" cy="476250"/>
          </a:xfrm>
        </p:spPr>
        <p:txBody>
          <a:bodyPr rIns="91440"/>
          <a:lstStyle>
            <a:lvl1pPr>
              <a:defRPr>
                <a:latin typeface="Arial" charset="0"/>
              </a:defRPr>
            </a:lvl1pPr>
          </a:lstStyle>
          <a:p>
            <a:fld id="{9F76A166-ACFF-406A-9B7E-33EBEEE5DFAB}"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r>
              <a:rPr lang="en-GB" noProof="0" smtClean="0"/>
              <a:t>Click icon to add chart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A9D302B-2DD7-4A40-84FD-2C8740ECDC56}"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GB"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r>
              <a:rPr lang="en-GB"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9C38802-265F-4ABE-864C-FB30CB7C28D7}"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908050"/>
            <a:ext cx="84963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GB"/>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GB"/>
          </a:p>
        </p:txBody>
      </p:sp>
      <p:sp>
        <p:nvSpPr>
          <p:cNvPr id="5" name="Slide Number Placeholder 4"/>
          <p:cNvSpPr>
            <a:spLocks noGrp="1"/>
          </p:cNvSpPr>
          <p:nvPr>
            <p:ph type="sldNum" sz="quarter" idx="12"/>
          </p:nvPr>
        </p:nvSpPr>
        <p:spPr>
          <a:xfrm>
            <a:off x="6877050" y="6308725"/>
            <a:ext cx="1905000" cy="457200"/>
          </a:xfrm>
        </p:spPr>
        <p:txBody>
          <a:bodyPr/>
          <a:lstStyle>
            <a:lvl1pPr>
              <a:defRPr/>
            </a:lvl1pPr>
          </a:lstStyle>
          <a:p>
            <a:fld id="{6011F42B-004D-4203-B2FE-50472A769A02}" type="slidenum">
              <a:rPr lang="en-GB"/>
              <a:pPr/>
              <a:t>‹#›</a:t>
            </a:fld>
            <a:endParaRPr lang="en-GB"/>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w="9525">
            <a:noFill/>
            <a:miter lim="800000"/>
            <a:headEnd/>
            <a:tailEnd/>
          </a:ln>
        </p:spPr>
        <p:txBody>
          <a:bodyPr wrap="none" anchor="ctr"/>
          <a:lstStyle/>
          <a:p>
            <a:endParaRPr lang="en-US"/>
          </a:p>
        </p:txBody>
      </p:sp>
      <p:sp>
        <p:nvSpPr>
          <p:cNvPr id="5" name="Rectangle 1032"/>
          <p:cNvSpPr>
            <a:spLocks noChangeArrowheads="1"/>
          </p:cNvSpPr>
          <p:nvPr/>
        </p:nvSpPr>
        <p:spPr bwMode="auto">
          <a:xfrm>
            <a:off x="-79375" y="0"/>
            <a:ext cx="9223375" cy="3276600"/>
          </a:xfrm>
          <a:prstGeom prst="rect">
            <a:avLst/>
          </a:prstGeom>
          <a:solidFill>
            <a:srgbClr val="014359"/>
          </a:solidFill>
          <a:ln w="9525">
            <a:noFill/>
            <a:miter lim="800000"/>
            <a:headEnd/>
            <a:tailEnd/>
          </a:ln>
        </p:spPr>
        <p:txBody>
          <a:bodyPr wrap="none" anchor="ctr"/>
          <a:lstStyle/>
          <a:p>
            <a:endParaRPr lang="en-US" sz="2400">
              <a:latin typeface="Arial" charset="0"/>
            </a:endParaRPr>
          </a:p>
        </p:txBody>
      </p:sp>
      <p:pic>
        <p:nvPicPr>
          <p:cNvPr id="6" name="Picture 1033" descr="white_logo"/>
          <p:cNvPicPr>
            <a:picLocks noChangeArrowheads="1"/>
          </p:cNvPicPr>
          <p:nvPr/>
        </p:nvPicPr>
        <p:blipFill>
          <a:blip r:embed="rId2" cstate="print"/>
          <a:srcRect/>
          <a:stretch>
            <a:fillRect/>
          </a:stretch>
        </p:blipFill>
        <p:spPr bwMode="auto">
          <a:xfrm>
            <a:off x="6051550" y="381000"/>
            <a:ext cx="2695575" cy="584200"/>
          </a:xfrm>
          <a:prstGeom prst="rect">
            <a:avLst/>
          </a:prstGeom>
          <a:noFill/>
          <a:ln w="9525">
            <a:noFill/>
            <a:miter lim="800000"/>
            <a:headEnd/>
            <a:tailEnd/>
          </a:ln>
        </p:spPr>
      </p:pic>
      <p:pic>
        <p:nvPicPr>
          <p:cNvPr id="7" name="Picture 13"/>
          <p:cNvPicPr>
            <a:picLocks noChangeAspect="1"/>
          </p:cNvPicPr>
          <p:nvPr/>
        </p:nvPicPr>
        <p:blipFill>
          <a:blip r:embed="rId3" cstate="print"/>
          <a:srcRect/>
          <a:stretch>
            <a:fillRect/>
          </a:stretch>
        </p:blipFill>
        <p:spPr bwMode="auto">
          <a:xfrm>
            <a:off x="323850" y="404813"/>
            <a:ext cx="638175" cy="576262"/>
          </a:xfrm>
          <a:prstGeom prst="rect">
            <a:avLst/>
          </a:prstGeom>
          <a:noFill/>
          <a:ln w="9525">
            <a:noFill/>
            <a:miter lim="800000"/>
            <a:headEnd/>
            <a:tailEnd/>
          </a:ln>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smtClean="0"/>
              <a:t>Click to edit Master subtitle style</a:t>
            </a:r>
          </a:p>
        </p:txBody>
      </p:sp>
      <p:sp>
        <p:nvSpPr>
          <p:cNvPr id="8" name="Rectangle 1030"/>
          <p:cNvSpPr>
            <a:spLocks noGrp="1" noChangeArrowheads="1"/>
          </p:cNvSpPr>
          <p:nvPr>
            <p:ph type="sldNum" sz="quarter" idx="10"/>
          </p:nvPr>
        </p:nvSpPr>
        <p:spPr>
          <a:xfrm>
            <a:off x="6553200" y="6245225"/>
            <a:ext cx="2133600" cy="476250"/>
          </a:xfrm>
        </p:spPr>
        <p:txBody>
          <a:bodyPr rIns="91440"/>
          <a:lstStyle>
            <a:lvl1pPr>
              <a:defRPr>
                <a:latin typeface="Arial" charset="0"/>
              </a:defRPr>
            </a:lvl1pPr>
          </a:lstStyle>
          <a:p>
            <a:fld id="{9F76A166-ACFF-406A-9B7E-33EBEEE5DFAB}"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FD436C0-73CA-4A24-B89B-080DC7B0D9E2}"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05BBD6-B997-4D59-BC3F-EFD161DF4A6E}"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dirty="0"/>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293154B-D0F4-49F9-9B95-FC50084C7293}"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EDE1C0E-0AE9-42DD-8C6F-E754A586B93D}"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14A2954-E0D4-4B01-A658-D3860ECC8B3A}"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DFBB2C7-DCE8-4A1D-B755-AD85DE77435C}"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FD436C0-73CA-4A24-B89B-080DC7B0D9E2}"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FD6F9C-5488-4A7B-847C-0672EDBD0C38}"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221BA6C-81CD-4355-B314-D7F960EAC79E}"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r>
              <a:rPr lang="en-GB" noProof="0" smtClean="0"/>
              <a:t>Click icon to add chart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A9D302B-2DD7-4A40-84FD-2C8740ECDC56}"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GB"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r>
              <a:rPr lang="en-GB"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9C38802-265F-4ABE-864C-FB30CB7C28D7}" type="slidenum">
              <a:rPr lang="en-GB"/>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908050"/>
            <a:ext cx="84963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GB"/>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GB"/>
          </a:p>
        </p:txBody>
      </p:sp>
      <p:sp>
        <p:nvSpPr>
          <p:cNvPr id="5" name="Slide Number Placeholder 4"/>
          <p:cNvSpPr>
            <a:spLocks noGrp="1"/>
          </p:cNvSpPr>
          <p:nvPr>
            <p:ph type="sldNum" sz="quarter" idx="12"/>
          </p:nvPr>
        </p:nvSpPr>
        <p:spPr>
          <a:xfrm>
            <a:off x="6877050" y="6308725"/>
            <a:ext cx="1905000" cy="457200"/>
          </a:xfrm>
        </p:spPr>
        <p:txBody>
          <a:bodyPr/>
          <a:lstStyle>
            <a:lvl1pPr>
              <a:defRPr/>
            </a:lvl1pPr>
          </a:lstStyle>
          <a:p>
            <a:fld id="{6011F42B-004D-4203-B2FE-50472A769A02}" type="slidenum">
              <a:rPr lang="en-GB"/>
              <a:pPr/>
              <a:t>‹#›</a:t>
            </a:fld>
            <a:endParaRPr lang="en-GB"/>
          </a:p>
        </p:txBody>
      </p:sp>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176AF1-C93F-4296-8F0B-F94AD5189C4D}" type="datetimeFigureOut">
              <a:rPr lang="en-US" smtClean="0"/>
              <a:pPr/>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6EE74-3CB2-497C-8354-AB64B16EC5CA}"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76AF1-C93F-4296-8F0B-F94AD5189C4D}" type="datetimeFigureOut">
              <a:rPr lang="en-US" smtClean="0"/>
              <a:pPr/>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6EE74-3CB2-497C-8354-AB64B16EC5CA}"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176AF1-C93F-4296-8F0B-F94AD5189C4D}" type="datetimeFigureOut">
              <a:rPr lang="en-US" smtClean="0"/>
              <a:pPr/>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6EE74-3CB2-497C-8354-AB64B16EC5CA}"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176AF1-C93F-4296-8F0B-F94AD5189C4D}" type="datetimeFigureOut">
              <a:rPr lang="en-US" smtClean="0"/>
              <a:pPr/>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6EE74-3CB2-497C-8354-AB64B16EC5CA}"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176AF1-C93F-4296-8F0B-F94AD5189C4D}" type="datetimeFigureOut">
              <a:rPr lang="en-US" smtClean="0"/>
              <a:pPr/>
              <a:t>6/12/2014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36EE74-3CB2-497C-8354-AB64B16EC5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05BBD6-B997-4D59-BC3F-EFD161DF4A6E}"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176AF1-C93F-4296-8F0B-F94AD5189C4D}" type="datetimeFigureOut">
              <a:rPr lang="en-US" smtClean="0"/>
              <a:pPr/>
              <a:t>6/12/2014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36EE74-3CB2-497C-8354-AB64B16EC5CA}"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76AF1-C93F-4296-8F0B-F94AD5189C4D}" type="datetimeFigureOut">
              <a:rPr lang="en-US" smtClean="0"/>
              <a:pPr/>
              <a:t>6/12/2014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6EE74-3CB2-497C-8354-AB64B16EC5CA}"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176AF1-C93F-4296-8F0B-F94AD5189C4D}" type="datetimeFigureOut">
              <a:rPr lang="en-US" smtClean="0"/>
              <a:pPr/>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6EE74-3CB2-497C-8354-AB64B16EC5CA}"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176AF1-C93F-4296-8F0B-F94AD5189C4D}" type="datetimeFigureOut">
              <a:rPr lang="en-US" smtClean="0"/>
              <a:pPr/>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6EE74-3CB2-497C-8354-AB64B16EC5CA}"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76AF1-C93F-4296-8F0B-F94AD5189C4D}" type="datetimeFigureOut">
              <a:rPr lang="en-US" smtClean="0"/>
              <a:pPr/>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6EE74-3CB2-497C-8354-AB64B16EC5CA}"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76AF1-C93F-4296-8F0B-F94AD5189C4D}" type="datetimeFigureOut">
              <a:rPr lang="en-US" smtClean="0"/>
              <a:pPr/>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6EE74-3CB2-497C-8354-AB64B16EC5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dirty="0"/>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293154B-D0F4-49F9-9B95-FC50084C729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EDE1C0E-0AE9-42DD-8C6F-E754A586B93D}"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14A2954-E0D4-4B01-A658-D3860ECC8B3A}"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DFBB2C7-DCE8-4A1D-B755-AD85DE77435C}"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FD6F9C-5488-4A7B-847C-0672EDBD0C38}"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221BA6C-81CD-4355-B314-D7F960EAC79E}"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3175" y="-11113"/>
            <a:ext cx="9223375" cy="3810001"/>
          </a:xfrm>
          <a:prstGeom prst="rect">
            <a:avLst/>
          </a:prstGeom>
          <a:solidFill>
            <a:schemeClr val="bg1"/>
          </a:solidFill>
          <a:ln w="9525">
            <a:noFill/>
            <a:miter lim="800000"/>
            <a:headEnd/>
            <a:tailEnd/>
          </a:ln>
        </p:spPr>
        <p:txBody>
          <a:bodyPr wrap="none" anchor="ctr"/>
          <a:lstStyle/>
          <a:p>
            <a:endParaRPr lang="en-US" sz="2400">
              <a:latin typeface="Arial" charset="0"/>
            </a:endParaRPr>
          </a:p>
        </p:txBody>
      </p:sp>
      <p:sp>
        <p:nvSpPr>
          <p:cNvPr id="1027" name="Rectangle 9"/>
          <p:cNvSpPr>
            <a:spLocks noChangeArrowheads="1"/>
          </p:cNvSpPr>
          <p:nvPr/>
        </p:nvSpPr>
        <p:spPr bwMode="auto">
          <a:xfrm>
            <a:off x="0" y="3048000"/>
            <a:ext cx="9036050" cy="3810000"/>
          </a:xfrm>
          <a:prstGeom prst="rect">
            <a:avLst/>
          </a:prstGeom>
          <a:gradFill rotWithShape="0">
            <a:gsLst>
              <a:gs pos="0">
                <a:schemeClr val="bg1"/>
              </a:gs>
              <a:gs pos="100000">
                <a:srgbClr val="DCDEDE"/>
              </a:gs>
            </a:gsLst>
            <a:lin ang="5400000" scaled="1"/>
          </a:gradFill>
          <a:ln w="9525">
            <a:noFill/>
            <a:miter lim="800000"/>
            <a:headEnd/>
            <a:tailEnd/>
          </a:ln>
        </p:spPr>
        <p:txBody>
          <a:bodyPr wrap="none" anchor="ctr"/>
          <a:lstStyle/>
          <a:p>
            <a:endParaRPr lang="en-US"/>
          </a:p>
        </p:txBody>
      </p:sp>
      <p:sp>
        <p:nvSpPr>
          <p:cNvPr id="1028" name="Rectangle 2"/>
          <p:cNvSpPr>
            <a:spLocks noGrp="1" noChangeArrowheads="1"/>
          </p:cNvSpPr>
          <p:nvPr>
            <p:ph type="title"/>
          </p:nvPr>
        </p:nvSpPr>
        <p:spPr bwMode="auto">
          <a:xfrm>
            <a:off x="323850" y="908050"/>
            <a:ext cx="84963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6" charset="-128"/>
                <a:cs typeface="ＭＳ Ｐゴシック" pitchFamily="16" charset="-128"/>
              </a:defRPr>
            </a:lvl1pPr>
          </a:lstStyle>
          <a:p>
            <a:pPr>
              <a:defRPr/>
            </a:pPr>
            <a:endParaRPr lang="en-US"/>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6" charset="-128"/>
                <a:cs typeface="ＭＳ Ｐゴシック" pitchFamily="16" charset="-128"/>
              </a:defRPr>
            </a:lvl1pPr>
          </a:lstStyle>
          <a:p>
            <a:pPr>
              <a:defRPr/>
            </a:pPr>
            <a:endParaRPr lang="en-US"/>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p:spPr>
        <p:txBody>
          <a:bodyPr vert="horz" wrap="square" lIns="91440" tIns="45720" rIns="0" bIns="45720" numCol="1" anchor="t" anchorCtr="0" compatLnSpc="1">
            <a:prstTxWarp prst="textNoShape">
              <a:avLst/>
            </a:prstTxWarp>
          </a:bodyPr>
          <a:lstStyle>
            <a:lvl1pPr algn="r">
              <a:defRPr sz="1400">
                <a:latin typeface="Georgia" pitchFamily="18" charset="0"/>
              </a:defRPr>
            </a:lvl1pPr>
          </a:lstStyle>
          <a:p>
            <a:fld id="{2717C740-C752-4784-9248-1EE7157E68C7}" type="slidenum">
              <a:rPr lang="en-GB"/>
              <a:pPr/>
              <a:t>‹#›</a:t>
            </a:fld>
            <a:endParaRPr lang="en-GB"/>
          </a:p>
        </p:txBody>
      </p:sp>
      <p:pic>
        <p:nvPicPr>
          <p:cNvPr id="1033" name="Picture 7" descr="marine_blue _logo"/>
          <p:cNvPicPr>
            <a:picLocks noChangeAspect="1" noChangeArrowheads="1"/>
          </p:cNvPicPr>
          <p:nvPr/>
        </p:nvPicPr>
        <p:blipFill>
          <a:blip r:embed="rId14" cstate="print"/>
          <a:srcRect/>
          <a:stretch>
            <a:fillRect/>
          </a:stretch>
        </p:blipFill>
        <p:spPr bwMode="auto">
          <a:xfrm>
            <a:off x="6615113" y="381000"/>
            <a:ext cx="2160587" cy="466725"/>
          </a:xfrm>
          <a:prstGeom prst="rect">
            <a:avLst/>
          </a:prstGeom>
          <a:noFill/>
          <a:ln w="9525">
            <a:noFill/>
            <a:miter lim="800000"/>
            <a:headEnd/>
            <a:tailEnd/>
          </a:ln>
        </p:spPr>
      </p:pic>
      <p:pic>
        <p:nvPicPr>
          <p:cNvPr id="1034" name="Picture 4"/>
          <p:cNvPicPr>
            <a:picLocks noChangeAspect="1"/>
          </p:cNvPicPr>
          <p:nvPr/>
        </p:nvPicPr>
        <p:blipFill>
          <a:blip r:embed="rId15" cstate="print"/>
          <a:srcRect/>
          <a:stretch>
            <a:fillRect/>
          </a:stretch>
        </p:blipFill>
        <p:spPr bwMode="auto">
          <a:xfrm>
            <a:off x="323850" y="333375"/>
            <a:ext cx="520700" cy="469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Lst>
  <p:hf hdr="0" ftr="0" dt="0"/>
  <p:txStyles>
    <p:titleStyle>
      <a:lvl1pPr algn="l" rtl="0" fontAlgn="base">
        <a:spcBef>
          <a:spcPct val="0"/>
        </a:spcBef>
        <a:spcAft>
          <a:spcPct val="0"/>
        </a:spcAft>
        <a:defRPr sz="3500">
          <a:solidFill>
            <a:schemeClr val="tx2"/>
          </a:solidFill>
          <a:latin typeface="+mj-lt"/>
          <a:ea typeface="+mj-ea"/>
          <a:cs typeface="ＭＳ Ｐゴシック" pitchFamily="16" charset="-128"/>
        </a:defRPr>
      </a:lvl1pPr>
      <a:lvl2pPr algn="l" rtl="0" fontAlgn="base">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fontAlgn="base">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fontAlgn="base">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fontAlgn="base">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fontAlgn="base">
        <a:spcBef>
          <a:spcPct val="0"/>
        </a:spcBef>
        <a:spcAft>
          <a:spcPct val="70000"/>
        </a:spcAft>
        <a:buChar char="•"/>
        <a:defRPr sz="2400">
          <a:solidFill>
            <a:schemeClr val="tx1"/>
          </a:solidFill>
          <a:latin typeface="+mn-lt"/>
          <a:ea typeface="+mn-ea"/>
          <a:cs typeface="ＭＳ Ｐゴシック" pitchFamily="16" charset="-128"/>
        </a:defRPr>
      </a:lvl1pPr>
      <a:lvl2pPr marL="811213" indent="-288925" algn="l" rtl="0" fontAlgn="base">
        <a:lnSpc>
          <a:spcPct val="90000"/>
        </a:lnSpc>
        <a:spcBef>
          <a:spcPct val="0"/>
        </a:spcBef>
        <a:spcAft>
          <a:spcPct val="50000"/>
        </a:spcAft>
        <a:buChar char="–"/>
        <a:defRPr sz="2400">
          <a:solidFill>
            <a:schemeClr val="tx1"/>
          </a:solidFill>
          <a:latin typeface="+mn-lt"/>
          <a:ea typeface="+mn-ea"/>
          <a:cs typeface="ＭＳ Ｐゴシック" pitchFamily="16" charset="-128"/>
        </a:defRPr>
      </a:lvl2pPr>
      <a:lvl3pPr marL="1219200" indent="-228600" algn="l" rtl="0" fontAlgn="base">
        <a:lnSpc>
          <a:spcPct val="90000"/>
        </a:lnSpc>
        <a:spcBef>
          <a:spcPct val="20000"/>
        </a:spcBef>
        <a:spcAft>
          <a:spcPct val="0"/>
        </a:spcAft>
        <a:buChar char="•"/>
        <a:defRPr sz="2400">
          <a:solidFill>
            <a:schemeClr val="tx1"/>
          </a:solidFill>
          <a:latin typeface="+mn-lt"/>
          <a:ea typeface="+mn-ea"/>
          <a:cs typeface="ＭＳ Ｐゴシック" pitchFamily="16" charset="-128"/>
        </a:defRPr>
      </a:lvl3pPr>
      <a:lvl4pPr marL="1627188" indent="-228600" algn="l" rtl="0" fontAlgn="base">
        <a:lnSpc>
          <a:spcPct val="90000"/>
        </a:lnSpc>
        <a:spcBef>
          <a:spcPct val="20000"/>
        </a:spcBef>
        <a:spcAft>
          <a:spcPct val="0"/>
        </a:spcAft>
        <a:buChar char="–"/>
        <a:defRPr sz="2400">
          <a:solidFill>
            <a:schemeClr val="tx1"/>
          </a:solidFill>
          <a:latin typeface="+mn-lt"/>
          <a:ea typeface="+mn-ea"/>
          <a:cs typeface="ＭＳ Ｐゴシック" pitchFamily="16" charset="-128"/>
        </a:defRPr>
      </a:lvl4pPr>
      <a:lvl5pPr marL="2057400" indent="-228600" algn="l" rtl="0" fontAlgn="base">
        <a:lnSpc>
          <a:spcPct val="90000"/>
        </a:lnSpc>
        <a:spcBef>
          <a:spcPct val="20000"/>
        </a:spcBef>
        <a:spcAft>
          <a:spcPct val="0"/>
        </a:spcAft>
        <a:buChar char="»"/>
        <a:defRPr sz="2400">
          <a:solidFill>
            <a:schemeClr val="tx1"/>
          </a:solidFill>
          <a:latin typeface="+mn-lt"/>
          <a:ea typeface="+mn-ea"/>
          <a:cs typeface="ＭＳ Ｐゴシック" pitchFamily="16" charset="-128"/>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3175" y="-11113"/>
            <a:ext cx="9223375" cy="3810001"/>
          </a:xfrm>
          <a:prstGeom prst="rect">
            <a:avLst/>
          </a:prstGeom>
          <a:solidFill>
            <a:schemeClr val="bg1"/>
          </a:solidFill>
          <a:ln w="9525">
            <a:noFill/>
            <a:miter lim="800000"/>
            <a:headEnd/>
            <a:tailEnd/>
          </a:ln>
        </p:spPr>
        <p:txBody>
          <a:bodyPr wrap="none" anchor="ctr"/>
          <a:lstStyle/>
          <a:p>
            <a:endParaRPr lang="en-US" sz="2400">
              <a:latin typeface="Arial" charset="0"/>
            </a:endParaRPr>
          </a:p>
        </p:txBody>
      </p:sp>
      <p:sp>
        <p:nvSpPr>
          <p:cNvPr id="1027" name="Rectangle 9"/>
          <p:cNvSpPr>
            <a:spLocks noChangeArrowheads="1"/>
          </p:cNvSpPr>
          <p:nvPr/>
        </p:nvSpPr>
        <p:spPr bwMode="auto">
          <a:xfrm>
            <a:off x="0" y="3048000"/>
            <a:ext cx="9036050" cy="3810000"/>
          </a:xfrm>
          <a:prstGeom prst="rect">
            <a:avLst/>
          </a:prstGeom>
          <a:gradFill rotWithShape="0">
            <a:gsLst>
              <a:gs pos="0">
                <a:schemeClr val="bg1"/>
              </a:gs>
              <a:gs pos="100000">
                <a:srgbClr val="DCDEDE"/>
              </a:gs>
            </a:gsLst>
            <a:lin ang="5400000" scaled="1"/>
          </a:gradFill>
          <a:ln w="9525">
            <a:noFill/>
            <a:miter lim="800000"/>
            <a:headEnd/>
            <a:tailEnd/>
          </a:ln>
        </p:spPr>
        <p:txBody>
          <a:bodyPr wrap="none" anchor="ctr"/>
          <a:lstStyle/>
          <a:p>
            <a:endParaRPr lang="en-US"/>
          </a:p>
        </p:txBody>
      </p:sp>
      <p:sp>
        <p:nvSpPr>
          <p:cNvPr id="1028" name="Rectangle 2"/>
          <p:cNvSpPr>
            <a:spLocks noGrp="1" noChangeArrowheads="1"/>
          </p:cNvSpPr>
          <p:nvPr>
            <p:ph type="title"/>
          </p:nvPr>
        </p:nvSpPr>
        <p:spPr bwMode="auto">
          <a:xfrm>
            <a:off x="323850" y="908050"/>
            <a:ext cx="84963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6" charset="-128"/>
                <a:cs typeface="ＭＳ Ｐゴシック" pitchFamily="16" charset="-128"/>
              </a:defRPr>
            </a:lvl1pPr>
          </a:lstStyle>
          <a:p>
            <a:pPr>
              <a:defRPr/>
            </a:pPr>
            <a:endParaRPr lang="en-US"/>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6" charset="-128"/>
                <a:cs typeface="ＭＳ Ｐゴシック" pitchFamily="16" charset="-128"/>
              </a:defRPr>
            </a:lvl1pPr>
          </a:lstStyle>
          <a:p>
            <a:pPr>
              <a:defRPr/>
            </a:pPr>
            <a:endParaRPr lang="en-US"/>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p:spPr>
        <p:txBody>
          <a:bodyPr vert="horz" wrap="square" lIns="91440" tIns="45720" rIns="0" bIns="45720" numCol="1" anchor="t" anchorCtr="0" compatLnSpc="1">
            <a:prstTxWarp prst="textNoShape">
              <a:avLst/>
            </a:prstTxWarp>
          </a:bodyPr>
          <a:lstStyle>
            <a:lvl1pPr algn="r">
              <a:defRPr sz="1400">
                <a:latin typeface="Georgia" pitchFamily="18" charset="0"/>
              </a:defRPr>
            </a:lvl1pPr>
          </a:lstStyle>
          <a:p>
            <a:fld id="{2717C740-C752-4784-9248-1EE7157E68C7}" type="slidenum">
              <a:rPr lang="en-GB"/>
              <a:pPr/>
              <a:t>‹#›</a:t>
            </a:fld>
            <a:endParaRPr lang="en-GB"/>
          </a:p>
        </p:txBody>
      </p:sp>
      <p:pic>
        <p:nvPicPr>
          <p:cNvPr id="1033" name="Picture 7" descr="marine_blue _logo"/>
          <p:cNvPicPr>
            <a:picLocks noChangeAspect="1" noChangeArrowheads="1"/>
          </p:cNvPicPr>
          <p:nvPr/>
        </p:nvPicPr>
        <p:blipFill>
          <a:blip r:embed="rId14" cstate="print"/>
          <a:srcRect/>
          <a:stretch>
            <a:fillRect/>
          </a:stretch>
        </p:blipFill>
        <p:spPr bwMode="auto">
          <a:xfrm>
            <a:off x="6615113" y="381000"/>
            <a:ext cx="2160587" cy="466725"/>
          </a:xfrm>
          <a:prstGeom prst="rect">
            <a:avLst/>
          </a:prstGeom>
          <a:noFill/>
          <a:ln w="9525">
            <a:noFill/>
            <a:miter lim="800000"/>
            <a:headEnd/>
            <a:tailEnd/>
          </a:ln>
        </p:spPr>
      </p:pic>
      <p:pic>
        <p:nvPicPr>
          <p:cNvPr id="1034" name="Picture 4"/>
          <p:cNvPicPr>
            <a:picLocks noChangeAspect="1"/>
          </p:cNvPicPr>
          <p:nvPr/>
        </p:nvPicPr>
        <p:blipFill>
          <a:blip r:embed="rId15" cstate="print"/>
          <a:srcRect/>
          <a:stretch>
            <a:fillRect/>
          </a:stretch>
        </p:blipFill>
        <p:spPr bwMode="auto">
          <a:xfrm>
            <a:off x="323850" y="333375"/>
            <a:ext cx="520700" cy="469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Lst>
  <p:hf hdr="0" ftr="0" dt="0"/>
  <p:txStyles>
    <p:titleStyle>
      <a:lvl1pPr algn="l" rtl="0" fontAlgn="base">
        <a:spcBef>
          <a:spcPct val="0"/>
        </a:spcBef>
        <a:spcAft>
          <a:spcPct val="0"/>
        </a:spcAft>
        <a:defRPr sz="3500">
          <a:solidFill>
            <a:schemeClr val="tx2"/>
          </a:solidFill>
          <a:latin typeface="+mj-lt"/>
          <a:ea typeface="+mj-ea"/>
          <a:cs typeface="ＭＳ Ｐゴシック" pitchFamily="16" charset="-128"/>
        </a:defRPr>
      </a:lvl1pPr>
      <a:lvl2pPr algn="l" rtl="0" fontAlgn="base">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fontAlgn="base">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fontAlgn="base">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fontAlgn="base">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fontAlgn="base">
        <a:spcBef>
          <a:spcPct val="0"/>
        </a:spcBef>
        <a:spcAft>
          <a:spcPct val="70000"/>
        </a:spcAft>
        <a:buChar char="•"/>
        <a:defRPr sz="2400">
          <a:solidFill>
            <a:schemeClr val="tx1"/>
          </a:solidFill>
          <a:latin typeface="+mn-lt"/>
          <a:ea typeface="+mn-ea"/>
          <a:cs typeface="ＭＳ Ｐゴシック" pitchFamily="16" charset="-128"/>
        </a:defRPr>
      </a:lvl1pPr>
      <a:lvl2pPr marL="811213" indent="-288925" algn="l" rtl="0" fontAlgn="base">
        <a:lnSpc>
          <a:spcPct val="90000"/>
        </a:lnSpc>
        <a:spcBef>
          <a:spcPct val="0"/>
        </a:spcBef>
        <a:spcAft>
          <a:spcPct val="50000"/>
        </a:spcAft>
        <a:buChar char="–"/>
        <a:defRPr sz="2400">
          <a:solidFill>
            <a:schemeClr val="tx1"/>
          </a:solidFill>
          <a:latin typeface="+mn-lt"/>
          <a:ea typeface="+mn-ea"/>
          <a:cs typeface="ＭＳ Ｐゴシック" pitchFamily="16" charset="-128"/>
        </a:defRPr>
      </a:lvl2pPr>
      <a:lvl3pPr marL="1219200" indent="-228600" algn="l" rtl="0" fontAlgn="base">
        <a:lnSpc>
          <a:spcPct val="90000"/>
        </a:lnSpc>
        <a:spcBef>
          <a:spcPct val="20000"/>
        </a:spcBef>
        <a:spcAft>
          <a:spcPct val="0"/>
        </a:spcAft>
        <a:buChar char="•"/>
        <a:defRPr sz="2400">
          <a:solidFill>
            <a:schemeClr val="tx1"/>
          </a:solidFill>
          <a:latin typeface="+mn-lt"/>
          <a:ea typeface="+mn-ea"/>
          <a:cs typeface="ＭＳ Ｐゴシック" pitchFamily="16" charset="-128"/>
        </a:defRPr>
      </a:lvl3pPr>
      <a:lvl4pPr marL="1627188" indent="-228600" algn="l" rtl="0" fontAlgn="base">
        <a:lnSpc>
          <a:spcPct val="90000"/>
        </a:lnSpc>
        <a:spcBef>
          <a:spcPct val="20000"/>
        </a:spcBef>
        <a:spcAft>
          <a:spcPct val="0"/>
        </a:spcAft>
        <a:buChar char="–"/>
        <a:defRPr sz="2400">
          <a:solidFill>
            <a:schemeClr val="tx1"/>
          </a:solidFill>
          <a:latin typeface="+mn-lt"/>
          <a:ea typeface="+mn-ea"/>
          <a:cs typeface="ＭＳ Ｐゴシック" pitchFamily="16" charset="-128"/>
        </a:defRPr>
      </a:lvl4pPr>
      <a:lvl5pPr marL="2057400" indent="-228600" algn="l" rtl="0" fontAlgn="base">
        <a:lnSpc>
          <a:spcPct val="90000"/>
        </a:lnSpc>
        <a:spcBef>
          <a:spcPct val="20000"/>
        </a:spcBef>
        <a:spcAft>
          <a:spcPct val="0"/>
        </a:spcAft>
        <a:buChar char="»"/>
        <a:defRPr sz="2400">
          <a:solidFill>
            <a:schemeClr val="tx1"/>
          </a:solidFill>
          <a:latin typeface="+mn-lt"/>
          <a:ea typeface="+mn-ea"/>
          <a:cs typeface="ＭＳ Ｐゴシック" pitchFamily="16" charset="-128"/>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76AF1-C93F-4296-8F0B-F94AD5189C4D}" type="datetimeFigureOut">
              <a:rPr lang="en-US" smtClean="0"/>
              <a:pPr/>
              <a:t>6/12/2014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6EE74-3CB2-497C-8354-AB64B16EC5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179512" y="1124744"/>
            <a:ext cx="8784976" cy="2160587"/>
          </a:xfrm>
        </p:spPr>
        <p:txBody>
          <a:bodyPr/>
          <a:lstStyle/>
          <a:p>
            <a:pPr algn="ctr"/>
            <a:r>
              <a:rPr lang="en-GB" sz="2800" dirty="0"/>
              <a:t>The effect of fruit and vegetable interventions on micronutrient status among women of reproductive age: a systematic review</a:t>
            </a:r>
            <a:r>
              <a:rPr lang="en-US" sz="2800" dirty="0" smtClean="0"/>
              <a:t/>
            </a:r>
            <a:br>
              <a:rPr lang="en-US" sz="2800" dirty="0" smtClean="0"/>
            </a:br>
            <a:r>
              <a:rPr lang="en-GB" sz="2800" b="1" dirty="0" smtClean="0"/>
              <a:t> </a:t>
            </a:r>
            <a:r>
              <a:rPr lang="en-US" sz="2800" dirty="0" smtClean="0"/>
              <a:t/>
            </a:r>
            <a:br>
              <a:rPr lang="en-US" sz="2800" dirty="0" smtClean="0"/>
            </a:br>
            <a:r>
              <a:rPr lang="en-GB" sz="2000" i="1" dirty="0" smtClean="0"/>
              <a:t>Sarah Kehoe</a:t>
            </a:r>
            <a:r>
              <a:rPr lang="en-GB" sz="2000" i="1" baseline="30000" dirty="0" smtClean="0"/>
              <a:t>1*</a:t>
            </a:r>
            <a:r>
              <a:rPr lang="en-GB" sz="2000" i="1" dirty="0" smtClean="0"/>
              <a:t>, Elena Rayner</a:t>
            </a:r>
            <a:r>
              <a:rPr lang="en-GB" sz="2000" i="1" baseline="30000" dirty="0"/>
              <a:t>1</a:t>
            </a:r>
            <a:r>
              <a:rPr lang="en-GB" sz="2000" i="1" dirty="0" smtClean="0"/>
              <a:t>, Barrie M Margetts</a:t>
            </a:r>
            <a:r>
              <a:rPr lang="en-GB" sz="2000" i="1" baseline="30000" dirty="0"/>
              <a:t>2</a:t>
            </a:r>
            <a:r>
              <a:rPr lang="en-GB" sz="2000" i="1" dirty="0" smtClean="0"/>
              <a:t>, Caroline HD Fall</a:t>
            </a:r>
            <a:r>
              <a:rPr lang="en-GB" sz="2000" i="1" baseline="30000" dirty="0"/>
              <a:t>1</a:t>
            </a:r>
            <a:r>
              <a:rPr lang="en-GB" sz="2800" i="1" baseline="30000" dirty="0" smtClean="0"/>
              <a:t/>
            </a:r>
            <a:br>
              <a:rPr lang="en-GB" sz="2800" i="1" baseline="30000" dirty="0" smtClean="0"/>
            </a:br>
            <a:r>
              <a:rPr lang="en-US" sz="2800" dirty="0" smtClean="0"/>
              <a:t/>
            </a:r>
            <a:br>
              <a:rPr lang="en-US" sz="2800" dirty="0" smtClean="0"/>
            </a:br>
            <a:r>
              <a:rPr lang="en-GB" sz="2000" baseline="30000" dirty="0"/>
              <a:t>1</a:t>
            </a:r>
            <a:r>
              <a:rPr lang="en-GB" sz="2000" dirty="0" smtClean="0"/>
              <a:t>MRC Lifecourse Epidemiology Unit, University of Southampton, UK; </a:t>
            </a:r>
            <a:r>
              <a:rPr lang="en-GB" sz="2000" baseline="30000" dirty="0" smtClean="0"/>
              <a:t>2</a:t>
            </a:r>
            <a:r>
              <a:rPr lang="en-GB" sz="2000" dirty="0" smtClean="0"/>
              <a:t>Public Health Nutrition, University of Southampton, UK </a:t>
            </a:r>
            <a:r>
              <a:rPr lang="en-GB" sz="2800" dirty="0" smtClean="0"/>
              <a:t/>
            </a:r>
            <a:br>
              <a:rPr lang="en-GB" sz="2800" dirty="0" smtClean="0"/>
            </a:br>
            <a:r>
              <a:rPr lang="en-GB" sz="2800" dirty="0"/>
              <a:t/>
            </a:r>
            <a:br>
              <a:rPr lang="en-GB" sz="2800" dirty="0"/>
            </a:br>
            <a:r>
              <a:rPr lang="en-GB" sz="2800" dirty="0" smtClean="0"/>
              <a:t>*sk@mrc.soton.ac.uk</a:t>
            </a:r>
            <a:r>
              <a:rPr lang="en-US" sz="2400" dirty="0" smtClean="0"/>
              <a:t/>
            </a:r>
            <a:br>
              <a:rPr lang="en-US" sz="2400" dirty="0" smtClean="0"/>
            </a:br>
            <a:r>
              <a:rPr lang="en-GB" sz="2400" dirty="0" smtClean="0"/>
              <a:t/>
            </a:r>
            <a:br>
              <a:rPr lang="en-GB" sz="2400" dirty="0" smtClean="0"/>
            </a:br>
            <a:r>
              <a:rPr lang="en-GB" sz="2400" dirty="0" smtClean="0"/>
              <a:t/>
            </a:r>
            <a:br>
              <a:rPr lang="en-GB" sz="2400" dirty="0" smtClean="0"/>
            </a:br>
            <a:r>
              <a:rPr lang="en-US" sz="2400" dirty="0" smtClean="0"/>
              <a:t/>
            </a:r>
            <a:br>
              <a:rPr lang="en-US" sz="2400" dirty="0" smtClean="0"/>
            </a:br>
            <a:endParaRPr lang="en-US" sz="2400" dirty="0"/>
          </a:p>
        </p:txBody>
      </p:sp>
      <p:sp>
        <p:nvSpPr>
          <p:cNvPr id="10" name="Slide Number Placeholder 9"/>
          <p:cNvSpPr>
            <a:spLocks noGrp="1"/>
          </p:cNvSpPr>
          <p:nvPr>
            <p:ph type="sldNum" sz="quarter" idx="10"/>
          </p:nvPr>
        </p:nvSpPr>
        <p:spPr/>
        <p:txBody>
          <a:bodyPr/>
          <a:lstStyle/>
          <a:p>
            <a:fld id="{EBF10658-EBC7-4E4B-88FB-253B2E0E163D}" type="slidenum">
              <a:rPr lang="en-US" smtClean="0"/>
              <a:pPr/>
              <a:t>1</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5589240"/>
            <a:ext cx="2448742" cy="9418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1</a:t>
            </a:r>
            <a:endParaRPr lang="en-GB"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4280" b="16355"/>
          <a:stretch/>
        </p:blipFill>
        <p:spPr>
          <a:xfrm>
            <a:off x="395536" y="1556792"/>
            <a:ext cx="8017834" cy="4772517"/>
          </a:xfrm>
        </p:spPr>
      </p:pic>
      <p:sp>
        <p:nvSpPr>
          <p:cNvPr id="4" name="Slide Number Placeholder 3"/>
          <p:cNvSpPr>
            <a:spLocks noGrp="1"/>
          </p:cNvSpPr>
          <p:nvPr>
            <p:ph type="sldNum" sz="quarter" idx="12"/>
          </p:nvPr>
        </p:nvSpPr>
        <p:spPr/>
        <p:txBody>
          <a:bodyPr/>
          <a:lstStyle/>
          <a:p>
            <a:fld id="{8FD436C0-73CA-4A24-B89B-080DC7B0D9E2}" type="slidenum">
              <a:rPr lang="en-GB" smtClean="0"/>
              <a:pPr/>
              <a:t>10</a:t>
            </a:fld>
            <a:endParaRPr lang="en-GB"/>
          </a:p>
        </p:txBody>
      </p:sp>
    </p:spTree>
    <p:extLst>
      <p:ext uri="{BB962C8B-B14F-4D97-AF65-F5344CB8AC3E}">
        <p14:creationId xmlns:p14="http://schemas.microsoft.com/office/powerpoint/2010/main" val="269885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2</a:t>
            </a:r>
            <a:endParaRPr lang="en-GB" dirty="0"/>
          </a:p>
        </p:txBody>
      </p:sp>
      <p:sp>
        <p:nvSpPr>
          <p:cNvPr id="3" name="Content Placeholder 2"/>
          <p:cNvSpPr>
            <a:spLocks noGrp="1"/>
          </p:cNvSpPr>
          <p:nvPr>
            <p:ph idx="1"/>
          </p:nvPr>
        </p:nvSpPr>
        <p:spPr/>
        <p:txBody>
          <a:bodyPr/>
          <a:lstStyle/>
          <a:p>
            <a:r>
              <a:rPr lang="en-GB" dirty="0" smtClean="0"/>
              <a:t>13 studies </a:t>
            </a:r>
            <a:r>
              <a:rPr lang="en-GB" dirty="0"/>
              <a:t>were conducted in high-income countries. </a:t>
            </a:r>
            <a:endParaRPr lang="en-GB" dirty="0" smtClean="0"/>
          </a:p>
          <a:p>
            <a:r>
              <a:rPr lang="en-GB" dirty="0" smtClean="0"/>
              <a:t>Number </a:t>
            </a:r>
            <a:r>
              <a:rPr lang="en-GB" dirty="0"/>
              <a:t>of participants ranged from 6-97. </a:t>
            </a:r>
            <a:endParaRPr lang="en-GB" dirty="0" smtClean="0"/>
          </a:p>
          <a:p>
            <a:r>
              <a:rPr lang="en-GB" dirty="0"/>
              <a:t>M</a:t>
            </a:r>
            <a:r>
              <a:rPr lang="en-GB" dirty="0" smtClean="0"/>
              <a:t>edian </a:t>
            </a:r>
            <a:r>
              <a:rPr lang="en-GB" dirty="0"/>
              <a:t>(IQR) intervention period was 14 (9, 28) days</a:t>
            </a:r>
            <a:r>
              <a:rPr lang="en-GB" dirty="0" smtClean="0"/>
              <a:t>.</a:t>
            </a:r>
          </a:p>
          <a:p>
            <a:r>
              <a:rPr lang="en-GB" dirty="0"/>
              <a:t>10 studies </a:t>
            </a:r>
            <a:r>
              <a:rPr lang="en-GB" dirty="0" smtClean="0"/>
              <a:t>assessed the </a:t>
            </a:r>
            <a:r>
              <a:rPr lang="en-GB" dirty="0"/>
              <a:t>effect of the intervention on carotenoids, </a:t>
            </a:r>
            <a:r>
              <a:rPr lang="en-GB" dirty="0" smtClean="0"/>
              <a:t>9 on </a:t>
            </a:r>
            <a:r>
              <a:rPr lang="en-GB" dirty="0"/>
              <a:t>vitamin C, </a:t>
            </a:r>
            <a:r>
              <a:rPr lang="en-GB" dirty="0" smtClean="0"/>
              <a:t>3 on </a:t>
            </a:r>
            <a:r>
              <a:rPr lang="en-GB" dirty="0"/>
              <a:t>tocopherol, </a:t>
            </a:r>
            <a:r>
              <a:rPr lang="en-GB" dirty="0" smtClean="0"/>
              <a:t>3 on </a:t>
            </a:r>
            <a:r>
              <a:rPr lang="en-GB" dirty="0"/>
              <a:t>retinol, </a:t>
            </a:r>
            <a:r>
              <a:rPr lang="en-GB" dirty="0" smtClean="0"/>
              <a:t>1 on </a:t>
            </a:r>
            <a:r>
              <a:rPr lang="en-GB" dirty="0"/>
              <a:t>zinc and </a:t>
            </a:r>
            <a:r>
              <a:rPr lang="en-GB" dirty="0" smtClean="0"/>
              <a:t>1 on </a:t>
            </a:r>
            <a:r>
              <a:rPr lang="en-GB" dirty="0"/>
              <a:t>folate</a:t>
            </a:r>
            <a:r>
              <a:rPr lang="en-GB" dirty="0" smtClean="0"/>
              <a:t>.</a:t>
            </a:r>
          </a:p>
          <a:p>
            <a:r>
              <a:rPr lang="en-GB" dirty="0"/>
              <a:t>3 studies met all quality assessment </a:t>
            </a:r>
            <a:r>
              <a:rPr lang="en-GB" dirty="0" smtClean="0"/>
              <a:t>criteria.</a:t>
            </a:r>
          </a:p>
          <a:p>
            <a:r>
              <a:rPr lang="en-GB" dirty="0"/>
              <a:t>Beta-carotene and vitamin C status improved in &gt;60% of studies. Findings were inconsistent for other nutrients.</a:t>
            </a:r>
          </a:p>
          <a:p>
            <a:endParaRPr lang="en-GB" dirty="0"/>
          </a:p>
          <a:p>
            <a:endParaRPr lang="en-GB" dirty="0"/>
          </a:p>
          <a:p>
            <a:pPr marL="0" indent="0">
              <a:buNone/>
            </a:pPr>
            <a:r>
              <a:rPr lang="en-GB" b="1" dirty="0" smtClean="0"/>
              <a:t> </a:t>
            </a:r>
          </a:p>
        </p:txBody>
      </p:sp>
      <p:sp>
        <p:nvSpPr>
          <p:cNvPr id="4" name="Slide Number Placeholder 3"/>
          <p:cNvSpPr>
            <a:spLocks noGrp="1"/>
          </p:cNvSpPr>
          <p:nvPr>
            <p:ph type="sldNum" sz="quarter" idx="12"/>
          </p:nvPr>
        </p:nvSpPr>
        <p:spPr/>
        <p:txBody>
          <a:bodyPr/>
          <a:lstStyle/>
          <a:p>
            <a:fld id="{8FD436C0-73CA-4A24-B89B-080DC7B0D9E2}" type="slidenum">
              <a:rPr lang="en-GB" smtClean="0"/>
              <a:pPr/>
              <a:t>11</a:t>
            </a:fld>
            <a:endParaRPr lang="en-GB"/>
          </a:p>
        </p:txBody>
      </p:sp>
    </p:spTree>
    <p:extLst>
      <p:ext uri="{BB962C8B-B14F-4D97-AF65-F5344CB8AC3E}">
        <p14:creationId xmlns:p14="http://schemas.microsoft.com/office/powerpoint/2010/main" val="771482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3</a:t>
            </a:r>
            <a:endParaRPr lang="en-GB" dirty="0"/>
          </a:p>
        </p:txBody>
      </p:sp>
      <p:sp>
        <p:nvSpPr>
          <p:cNvPr id="3" name="Content Placeholder 2"/>
          <p:cNvSpPr>
            <a:spLocks noGrp="1"/>
          </p:cNvSpPr>
          <p:nvPr>
            <p:ph idx="1"/>
          </p:nvPr>
        </p:nvSpPr>
        <p:spPr/>
        <p:txBody>
          <a:bodyPr/>
          <a:lstStyle/>
          <a:p>
            <a:r>
              <a:rPr lang="en-GB" dirty="0" smtClean="0"/>
              <a:t>3 types of study design</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8FD436C0-73CA-4A24-B89B-080DC7B0D9E2}" type="slidenum">
              <a:rPr lang="en-GB" smtClean="0"/>
              <a:pPr/>
              <a:t>12</a:t>
            </a:fld>
            <a:endParaRPr lang="en-GB"/>
          </a:p>
        </p:txBody>
      </p:sp>
      <p:sp>
        <p:nvSpPr>
          <p:cNvPr id="6" name="Right Arrow 5"/>
          <p:cNvSpPr/>
          <p:nvPr/>
        </p:nvSpPr>
        <p:spPr bwMode="auto">
          <a:xfrm>
            <a:off x="1331640" y="2708920"/>
            <a:ext cx="3240360" cy="144016"/>
          </a:xfrm>
          <a:prstGeom prst="rightArrow">
            <a:avLst/>
          </a:prstGeom>
          <a:solidFill>
            <a:srgbClr val="FF0000"/>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16" charset="0"/>
              <a:ea typeface="ＭＳ Ｐゴシック" pitchFamily="16" charset="-128"/>
            </a:endParaRPr>
          </a:p>
        </p:txBody>
      </p:sp>
      <p:sp>
        <p:nvSpPr>
          <p:cNvPr id="7" name="TextBox 6"/>
          <p:cNvSpPr txBox="1"/>
          <p:nvPr/>
        </p:nvSpPr>
        <p:spPr>
          <a:xfrm>
            <a:off x="179512" y="2596262"/>
            <a:ext cx="1440160" cy="369332"/>
          </a:xfrm>
          <a:prstGeom prst="rect">
            <a:avLst/>
          </a:prstGeom>
          <a:noFill/>
        </p:spPr>
        <p:txBody>
          <a:bodyPr wrap="square" rtlCol="0">
            <a:spAutoFit/>
          </a:bodyPr>
          <a:lstStyle/>
          <a:p>
            <a:r>
              <a:rPr lang="en-GB" dirty="0" smtClean="0">
                <a:solidFill>
                  <a:srgbClr val="FF0000"/>
                </a:solidFill>
              </a:rPr>
              <a:t>Control</a:t>
            </a:r>
            <a:endParaRPr lang="en-GB" dirty="0">
              <a:solidFill>
                <a:srgbClr val="FF0000"/>
              </a:solidFill>
            </a:endParaRPr>
          </a:p>
        </p:txBody>
      </p:sp>
      <p:sp>
        <p:nvSpPr>
          <p:cNvPr id="8" name="Right Arrow 7"/>
          <p:cNvSpPr/>
          <p:nvPr/>
        </p:nvSpPr>
        <p:spPr bwMode="auto">
          <a:xfrm>
            <a:off x="1323653" y="3064630"/>
            <a:ext cx="3240360" cy="144016"/>
          </a:xfrm>
          <a:prstGeom prst="rightArrow">
            <a:avLst/>
          </a:prstGeom>
          <a:solidFill>
            <a:srgbClr val="00B050"/>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16" charset="0"/>
              <a:ea typeface="ＭＳ Ｐゴシック" pitchFamily="16" charset="-128"/>
            </a:endParaRPr>
          </a:p>
        </p:txBody>
      </p:sp>
      <p:sp>
        <p:nvSpPr>
          <p:cNvPr id="9" name="TextBox 8"/>
          <p:cNvSpPr txBox="1"/>
          <p:nvPr/>
        </p:nvSpPr>
        <p:spPr>
          <a:xfrm>
            <a:off x="94412" y="2951972"/>
            <a:ext cx="1309236" cy="369332"/>
          </a:xfrm>
          <a:prstGeom prst="rect">
            <a:avLst/>
          </a:prstGeom>
          <a:noFill/>
        </p:spPr>
        <p:txBody>
          <a:bodyPr wrap="square" rtlCol="0">
            <a:spAutoFit/>
          </a:bodyPr>
          <a:lstStyle/>
          <a:p>
            <a:r>
              <a:rPr lang="en-GB" dirty="0" smtClean="0">
                <a:solidFill>
                  <a:srgbClr val="00B050"/>
                </a:solidFill>
              </a:rPr>
              <a:t>Treatment</a:t>
            </a:r>
            <a:endParaRPr lang="en-GB" dirty="0">
              <a:solidFill>
                <a:srgbClr val="00B050"/>
              </a:solidFill>
            </a:endParaRPr>
          </a:p>
        </p:txBody>
      </p:sp>
      <p:cxnSp>
        <p:nvCxnSpPr>
          <p:cNvPr id="11" name="Straight Connector 10"/>
          <p:cNvCxnSpPr/>
          <p:nvPr/>
        </p:nvCxnSpPr>
        <p:spPr bwMode="auto">
          <a:xfrm>
            <a:off x="1339305" y="2708920"/>
            <a:ext cx="0" cy="734537"/>
          </a:xfrm>
          <a:prstGeom prst="line">
            <a:avLst/>
          </a:prstGeom>
          <a:solidFill>
            <a:schemeClr val="accent1"/>
          </a:solid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1043608" y="3330457"/>
            <a:ext cx="1224136" cy="338554"/>
          </a:xfrm>
          <a:prstGeom prst="rect">
            <a:avLst/>
          </a:prstGeom>
          <a:noFill/>
        </p:spPr>
        <p:txBody>
          <a:bodyPr wrap="square" rtlCol="0">
            <a:spAutoFit/>
          </a:bodyPr>
          <a:lstStyle/>
          <a:p>
            <a:r>
              <a:rPr lang="en-GB" sz="1600" dirty="0" smtClean="0"/>
              <a:t>Baseline</a:t>
            </a:r>
            <a:endParaRPr lang="en-GB" sz="1600" dirty="0"/>
          </a:p>
        </p:txBody>
      </p:sp>
      <p:cxnSp>
        <p:nvCxnSpPr>
          <p:cNvPr id="15" name="Straight Connector 14"/>
          <p:cNvCxnSpPr/>
          <p:nvPr/>
        </p:nvCxnSpPr>
        <p:spPr bwMode="auto">
          <a:xfrm>
            <a:off x="4564013" y="2708920"/>
            <a:ext cx="0" cy="734537"/>
          </a:xfrm>
          <a:prstGeom prst="line">
            <a:avLst/>
          </a:prstGeom>
          <a:solidFill>
            <a:schemeClr val="accent1"/>
          </a:solid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3256806" y="3349507"/>
            <a:ext cx="2376264" cy="338554"/>
          </a:xfrm>
          <a:prstGeom prst="rect">
            <a:avLst/>
          </a:prstGeom>
          <a:noFill/>
        </p:spPr>
        <p:txBody>
          <a:bodyPr wrap="square" rtlCol="0">
            <a:spAutoFit/>
          </a:bodyPr>
          <a:lstStyle/>
          <a:p>
            <a:r>
              <a:rPr lang="en-GB" sz="1600" dirty="0" smtClean="0"/>
              <a:t>Post-intervention</a:t>
            </a:r>
            <a:endParaRPr lang="en-GB" sz="1600" dirty="0"/>
          </a:p>
        </p:txBody>
      </p:sp>
      <p:grpSp>
        <p:nvGrpSpPr>
          <p:cNvPr id="33" name="Group 32"/>
          <p:cNvGrpSpPr/>
          <p:nvPr/>
        </p:nvGrpSpPr>
        <p:grpSpPr>
          <a:xfrm>
            <a:off x="94412" y="4108839"/>
            <a:ext cx="5538658" cy="736089"/>
            <a:chOff x="174407" y="4252446"/>
            <a:chExt cx="5538658" cy="736089"/>
          </a:xfrm>
        </p:grpSpPr>
        <p:sp>
          <p:nvSpPr>
            <p:cNvPr id="17" name="Right Arrow 16"/>
            <p:cNvSpPr/>
            <p:nvPr/>
          </p:nvSpPr>
          <p:spPr bwMode="auto">
            <a:xfrm>
              <a:off x="1403648" y="4365104"/>
              <a:ext cx="3240360" cy="144016"/>
            </a:xfrm>
            <a:prstGeom prst="rightArrow">
              <a:avLst/>
            </a:prstGeom>
            <a:solidFill>
              <a:srgbClr val="00B050"/>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16" charset="0"/>
                <a:ea typeface="ＭＳ Ｐゴシック" pitchFamily="16" charset="-128"/>
              </a:endParaRPr>
            </a:p>
          </p:txBody>
        </p:sp>
        <p:sp>
          <p:nvSpPr>
            <p:cNvPr id="18" name="TextBox 17"/>
            <p:cNvSpPr txBox="1"/>
            <p:nvPr/>
          </p:nvSpPr>
          <p:spPr>
            <a:xfrm>
              <a:off x="174407" y="4252446"/>
              <a:ext cx="1309236" cy="369332"/>
            </a:xfrm>
            <a:prstGeom prst="rect">
              <a:avLst/>
            </a:prstGeom>
            <a:noFill/>
          </p:spPr>
          <p:txBody>
            <a:bodyPr wrap="square" rtlCol="0">
              <a:spAutoFit/>
            </a:bodyPr>
            <a:lstStyle/>
            <a:p>
              <a:r>
                <a:rPr lang="en-GB" dirty="0" smtClean="0">
                  <a:solidFill>
                    <a:srgbClr val="00B050"/>
                  </a:solidFill>
                </a:rPr>
                <a:t>Treatment</a:t>
              </a:r>
              <a:endParaRPr lang="en-GB" dirty="0">
                <a:solidFill>
                  <a:srgbClr val="00B050"/>
                </a:solidFill>
              </a:endParaRPr>
            </a:p>
          </p:txBody>
        </p:sp>
        <p:sp>
          <p:nvSpPr>
            <p:cNvPr id="20" name="TextBox 19"/>
            <p:cNvSpPr txBox="1"/>
            <p:nvPr/>
          </p:nvSpPr>
          <p:spPr>
            <a:xfrm>
              <a:off x="1123603" y="4630931"/>
              <a:ext cx="1224136" cy="338554"/>
            </a:xfrm>
            <a:prstGeom prst="rect">
              <a:avLst/>
            </a:prstGeom>
            <a:noFill/>
          </p:spPr>
          <p:txBody>
            <a:bodyPr wrap="square" rtlCol="0">
              <a:spAutoFit/>
            </a:bodyPr>
            <a:lstStyle/>
            <a:p>
              <a:r>
                <a:rPr lang="en-GB" sz="1600" dirty="0" smtClean="0"/>
                <a:t>Baseline</a:t>
              </a:r>
              <a:endParaRPr lang="en-GB" sz="1600" dirty="0"/>
            </a:p>
          </p:txBody>
        </p:sp>
        <p:sp>
          <p:nvSpPr>
            <p:cNvPr id="22" name="TextBox 21"/>
            <p:cNvSpPr txBox="1"/>
            <p:nvPr/>
          </p:nvSpPr>
          <p:spPr>
            <a:xfrm>
              <a:off x="3336801" y="4649981"/>
              <a:ext cx="2376264" cy="338554"/>
            </a:xfrm>
            <a:prstGeom prst="rect">
              <a:avLst/>
            </a:prstGeom>
            <a:noFill/>
          </p:spPr>
          <p:txBody>
            <a:bodyPr wrap="square" rtlCol="0">
              <a:spAutoFit/>
            </a:bodyPr>
            <a:lstStyle/>
            <a:p>
              <a:r>
                <a:rPr lang="en-GB" sz="1600" dirty="0" smtClean="0"/>
                <a:t>Post-intervention</a:t>
              </a:r>
              <a:endParaRPr lang="en-GB" sz="1600" dirty="0"/>
            </a:p>
          </p:txBody>
        </p:sp>
        <p:cxnSp>
          <p:nvCxnSpPr>
            <p:cNvPr id="24" name="Straight Connector 23"/>
            <p:cNvCxnSpPr/>
            <p:nvPr/>
          </p:nvCxnSpPr>
          <p:spPr bwMode="auto">
            <a:xfrm>
              <a:off x="4644008" y="4365104"/>
              <a:ext cx="0" cy="386571"/>
            </a:xfrm>
            <a:prstGeom prst="line">
              <a:avLst/>
            </a:prstGeom>
            <a:solidFill>
              <a:schemeClr val="accent1"/>
            </a:solid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1403648" y="4365103"/>
              <a:ext cx="0" cy="386571"/>
            </a:xfrm>
            <a:prstGeom prst="line">
              <a:avLst/>
            </a:prstGeom>
            <a:solidFill>
              <a:schemeClr val="accent1"/>
            </a:solid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 name="Right Arrow 26"/>
          <p:cNvSpPr/>
          <p:nvPr/>
        </p:nvSpPr>
        <p:spPr bwMode="auto">
          <a:xfrm>
            <a:off x="1339305" y="5274180"/>
            <a:ext cx="3240360" cy="144016"/>
          </a:xfrm>
          <a:prstGeom prst="rightArrow">
            <a:avLst/>
          </a:prstGeom>
          <a:solidFill>
            <a:srgbClr val="FF0000"/>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16" charset="0"/>
              <a:ea typeface="ＭＳ Ｐゴシック" pitchFamily="16" charset="-128"/>
            </a:endParaRPr>
          </a:p>
        </p:txBody>
      </p:sp>
      <p:sp>
        <p:nvSpPr>
          <p:cNvPr id="28" name="TextBox 27"/>
          <p:cNvSpPr txBox="1"/>
          <p:nvPr/>
        </p:nvSpPr>
        <p:spPr>
          <a:xfrm>
            <a:off x="187177" y="5161522"/>
            <a:ext cx="1440160" cy="369332"/>
          </a:xfrm>
          <a:prstGeom prst="rect">
            <a:avLst/>
          </a:prstGeom>
          <a:noFill/>
        </p:spPr>
        <p:txBody>
          <a:bodyPr wrap="square" rtlCol="0">
            <a:spAutoFit/>
          </a:bodyPr>
          <a:lstStyle/>
          <a:p>
            <a:r>
              <a:rPr lang="en-GB" dirty="0" smtClean="0">
                <a:solidFill>
                  <a:srgbClr val="FF0000"/>
                </a:solidFill>
              </a:rPr>
              <a:t>Control</a:t>
            </a:r>
            <a:endParaRPr lang="en-GB" dirty="0">
              <a:solidFill>
                <a:srgbClr val="FF0000"/>
              </a:solidFill>
            </a:endParaRPr>
          </a:p>
        </p:txBody>
      </p:sp>
      <p:sp>
        <p:nvSpPr>
          <p:cNvPr id="29" name="Right Arrow 28"/>
          <p:cNvSpPr/>
          <p:nvPr/>
        </p:nvSpPr>
        <p:spPr bwMode="auto">
          <a:xfrm>
            <a:off x="1331318" y="5629890"/>
            <a:ext cx="3240360" cy="144016"/>
          </a:xfrm>
          <a:prstGeom prst="rightArrow">
            <a:avLst/>
          </a:prstGeom>
          <a:solidFill>
            <a:srgbClr val="00B050"/>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16" charset="0"/>
              <a:ea typeface="ＭＳ Ｐゴシック" pitchFamily="16" charset="-128"/>
            </a:endParaRPr>
          </a:p>
        </p:txBody>
      </p:sp>
      <p:sp>
        <p:nvSpPr>
          <p:cNvPr id="30" name="TextBox 29"/>
          <p:cNvSpPr txBox="1"/>
          <p:nvPr/>
        </p:nvSpPr>
        <p:spPr>
          <a:xfrm>
            <a:off x="102077" y="5517232"/>
            <a:ext cx="1309236" cy="369332"/>
          </a:xfrm>
          <a:prstGeom prst="rect">
            <a:avLst/>
          </a:prstGeom>
          <a:noFill/>
        </p:spPr>
        <p:txBody>
          <a:bodyPr wrap="square" rtlCol="0">
            <a:spAutoFit/>
          </a:bodyPr>
          <a:lstStyle/>
          <a:p>
            <a:r>
              <a:rPr lang="en-GB" dirty="0" smtClean="0">
                <a:solidFill>
                  <a:srgbClr val="00B050"/>
                </a:solidFill>
              </a:rPr>
              <a:t>Treatment</a:t>
            </a:r>
            <a:endParaRPr lang="en-GB" dirty="0">
              <a:solidFill>
                <a:srgbClr val="00B050"/>
              </a:solidFill>
            </a:endParaRPr>
          </a:p>
        </p:txBody>
      </p:sp>
      <p:cxnSp>
        <p:nvCxnSpPr>
          <p:cNvPr id="31" name="Straight Connector 30"/>
          <p:cNvCxnSpPr/>
          <p:nvPr/>
        </p:nvCxnSpPr>
        <p:spPr bwMode="auto">
          <a:xfrm>
            <a:off x="4571678" y="5274180"/>
            <a:ext cx="0" cy="734537"/>
          </a:xfrm>
          <a:prstGeom prst="line">
            <a:avLst/>
          </a:prstGeom>
          <a:solidFill>
            <a:schemeClr val="accent1"/>
          </a:solid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3264471" y="5914767"/>
            <a:ext cx="2376264" cy="338554"/>
          </a:xfrm>
          <a:prstGeom prst="rect">
            <a:avLst/>
          </a:prstGeom>
          <a:noFill/>
        </p:spPr>
        <p:txBody>
          <a:bodyPr wrap="square" rtlCol="0">
            <a:spAutoFit/>
          </a:bodyPr>
          <a:lstStyle/>
          <a:p>
            <a:r>
              <a:rPr lang="en-GB" sz="1600" dirty="0" smtClean="0"/>
              <a:t>Post-intervention</a:t>
            </a:r>
            <a:endParaRPr lang="en-GB" sz="1600" dirty="0"/>
          </a:p>
        </p:txBody>
      </p:sp>
      <p:grpSp>
        <p:nvGrpSpPr>
          <p:cNvPr id="36" name="Group 35"/>
          <p:cNvGrpSpPr/>
          <p:nvPr/>
        </p:nvGrpSpPr>
        <p:grpSpPr>
          <a:xfrm>
            <a:off x="5235674" y="2003316"/>
            <a:ext cx="1980220" cy="2530662"/>
            <a:chOff x="3258083" y="2120508"/>
            <a:chExt cx="1980220" cy="2530662"/>
          </a:xfrm>
        </p:grpSpPr>
        <p:sp>
          <p:nvSpPr>
            <p:cNvPr id="37" name="TextBox 36"/>
            <p:cNvSpPr txBox="1"/>
            <p:nvPr/>
          </p:nvSpPr>
          <p:spPr>
            <a:xfrm>
              <a:off x="3655479" y="2934152"/>
              <a:ext cx="811138" cy="369332"/>
            </a:xfrm>
            <a:prstGeom prst="rect">
              <a:avLst/>
            </a:prstGeom>
            <a:noFill/>
          </p:spPr>
          <p:txBody>
            <a:bodyPr wrap="square" rtlCol="0">
              <a:spAutoFit/>
            </a:bodyPr>
            <a:lstStyle/>
            <a:p>
              <a:r>
                <a:rPr lang="en-GB" dirty="0" smtClean="0"/>
                <a:t>3/6</a:t>
              </a:r>
              <a:endParaRPr lang="en-GB" dirty="0"/>
            </a:p>
          </p:txBody>
        </p:sp>
        <p:sp>
          <p:nvSpPr>
            <p:cNvPr id="38" name="TextBox 37"/>
            <p:cNvSpPr txBox="1"/>
            <p:nvPr/>
          </p:nvSpPr>
          <p:spPr>
            <a:xfrm>
              <a:off x="3258083" y="2120508"/>
              <a:ext cx="1980220" cy="646331"/>
            </a:xfrm>
            <a:prstGeom prst="rect">
              <a:avLst/>
            </a:prstGeom>
            <a:noFill/>
          </p:spPr>
          <p:txBody>
            <a:bodyPr wrap="square" rtlCol="0">
              <a:spAutoFit/>
            </a:bodyPr>
            <a:lstStyle/>
            <a:p>
              <a:r>
                <a:rPr lang="en-GB" dirty="0" smtClean="0"/>
                <a:t>N studies with significant result </a:t>
              </a:r>
              <a:endParaRPr lang="en-GB" dirty="0"/>
            </a:p>
          </p:txBody>
        </p:sp>
        <p:sp>
          <p:nvSpPr>
            <p:cNvPr id="39" name="TextBox 38"/>
            <p:cNvSpPr txBox="1"/>
            <p:nvPr/>
          </p:nvSpPr>
          <p:spPr>
            <a:xfrm>
              <a:off x="3663144" y="4281838"/>
              <a:ext cx="811138" cy="369332"/>
            </a:xfrm>
            <a:prstGeom prst="rect">
              <a:avLst/>
            </a:prstGeom>
            <a:noFill/>
          </p:spPr>
          <p:txBody>
            <a:bodyPr wrap="square" rtlCol="0">
              <a:spAutoFit/>
            </a:bodyPr>
            <a:lstStyle/>
            <a:p>
              <a:r>
                <a:rPr lang="en-GB" dirty="0" smtClean="0"/>
                <a:t>4/6</a:t>
              </a:r>
              <a:endParaRPr lang="en-GB" dirty="0"/>
            </a:p>
          </p:txBody>
        </p:sp>
      </p:grpSp>
      <p:sp>
        <p:nvSpPr>
          <p:cNvPr id="10" name="TextBox 9"/>
          <p:cNvSpPr txBox="1"/>
          <p:nvPr/>
        </p:nvSpPr>
        <p:spPr>
          <a:xfrm>
            <a:off x="5654581" y="5274180"/>
            <a:ext cx="583729" cy="369332"/>
          </a:xfrm>
          <a:prstGeom prst="rect">
            <a:avLst/>
          </a:prstGeom>
          <a:noFill/>
        </p:spPr>
        <p:txBody>
          <a:bodyPr wrap="square" rtlCol="0">
            <a:spAutoFit/>
          </a:bodyPr>
          <a:lstStyle/>
          <a:p>
            <a:r>
              <a:rPr lang="en-GB" dirty="0" smtClean="0"/>
              <a:t>2/2</a:t>
            </a:r>
            <a:endParaRPr lang="en-GB" dirty="0"/>
          </a:p>
        </p:txBody>
      </p:sp>
    </p:spTree>
    <p:extLst>
      <p:ext uri="{BB962C8B-B14F-4D97-AF65-F5344CB8AC3E}">
        <p14:creationId xmlns:p14="http://schemas.microsoft.com/office/powerpoint/2010/main" val="2871190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Limitations of the review</a:t>
            </a:r>
            <a:endParaRPr lang="en-GB" dirty="0"/>
          </a:p>
        </p:txBody>
      </p:sp>
      <p:sp>
        <p:nvSpPr>
          <p:cNvPr id="3" name="Content Placeholder 2"/>
          <p:cNvSpPr>
            <a:spLocks noGrp="1"/>
          </p:cNvSpPr>
          <p:nvPr>
            <p:ph idx="1"/>
          </p:nvPr>
        </p:nvSpPr>
        <p:spPr/>
        <p:txBody>
          <a:bodyPr/>
          <a:lstStyle/>
          <a:p>
            <a:r>
              <a:rPr lang="en-GB" dirty="0"/>
              <a:t>Small study samples may affect power and external </a:t>
            </a:r>
            <a:r>
              <a:rPr lang="en-GB" dirty="0" smtClean="0"/>
              <a:t>validity.</a:t>
            </a:r>
          </a:p>
          <a:p>
            <a:r>
              <a:rPr lang="en-GB" dirty="0" smtClean="0"/>
              <a:t>Interventions </a:t>
            </a:r>
            <a:r>
              <a:rPr lang="en-GB" dirty="0"/>
              <a:t>and outcome measurements </a:t>
            </a:r>
            <a:r>
              <a:rPr lang="en-GB" dirty="0" smtClean="0"/>
              <a:t>were heterogeneous.</a:t>
            </a:r>
          </a:p>
          <a:p>
            <a:r>
              <a:rPr lang="en-GB" dirty="0" smtClean="0"/>
              <a:t>Not possible to estimate an overall effect size.</a:t>
            </a:r>
          </a:p>
          <a:p>
            <a:r>
              <a:rPr lang="en-GB" dirty="0" smtClean="0"/>
              <a:t>Circulating </a:t>
            </a:r>
            <a:r>
              <a:rPr lang="en-GB" dirty="0"/>
              <a:t>levels of nutrients are an indication of micronutrient </a:t>
            </a:r>
            <a:r>
              <a:rPr lang="en-GB" dirty="0" smtClean="0"/>
              <a:t>status. </a:t>
            </a:r>
            <a:r>
              <a:rPr lang="en-GB" dirty="0"/>
              <a:t>However </a:t>
            </a:r>
            <a:r>
              <a:rPr lang="en-GB" dirty="0" smtClean="0"/>
              <a:t>increasing </a:t>
            </a:r>
            <a:r>
              <a:rPr lang="en-GB" dirty="0"/>
              <a:t>their levels may not result in improvements in functional outcomes. </a:t>
            </a:r>
            <a:endParaRPr lang="en-GB" dirty="0" smtClean="0"/>
          </a:p>
          <a:p>
            <a:endParaRPr lang="en-GB" dirty="0"/>
          </a:p>
        </p:txBody>
      </p:sp>
      <p:sp>
        <p:nvSpPr>
          <p:cNvPr id="4" name="Slide Number Placeholder 3"/>
          <p:cNvSpPr>
            <a:spLocks noGrp="1"/>
          </p:cNvSpPr>
          <p:nvPr>
            <p:ph type="sldNum" sz="quarter" idx="12"/>
          </p:nvPr>
        </p:nvSpPr>
        <p:spPr/>
        <p:txBody>
          <a:bodyPr/>
          <a:lstStyle/>
          <a:p>
            <a:fld id="{8FD436C0-73CA-4A24-B89B-080DC7B0D9E2}" type="slidenum">
              <a:rPr lang="en-GB" smtClean="0"/>
              <a:pPr/>
              <a:t>13</a:t>
            </a:fld>
            <a:endParaRPr lang="en-GB"/>
          </a:p>
        </p:txBody>
      </p:sp>
    </p:spTree>
    <p:extLst>
      <p:ext uri="{BB962C8B-B14F-4D97-AF65-F5344CB8AC3E}">
        <p14:creationId xmlns:p14="http://schemas.microsoft.com/office/powerpoint/2010/main" val="4081826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a:t>There is a lack of </a:t>
            </a:r>
            <a:r>
              <a:rPr lang="en-GB" dirty="0" smtClean="0"/>
              <a:t>good quality published data </a:t>
            </a:r>
            <a:r>
              <a:rPr lang="en-GB" dirty="0"/>
              <a:t>on food based interventions in low and middle income </a:t>
            </a:r>
            <a:r>
              <a:rPr lang="en-GB" dirty="0" smtClean="0"/>
              <a:t>countries.</a:t>
            </a:r>
          </a:p>
          <a:p>
            <a:r>
              <a:rPr lang="en-GB" dirty="0"/>
              <a:t>Increasing intakes of fruit and vegetables </a:t>
            </a:r>
            <a:r>
              <a:rPr lang="en-GB" dirty="0" smtClean="0"/>
              <a:t>may </a:t>
            </a:r>
            <a:r>
              <a:rPr lang="en-GB" dirty="0"/>
              <a:t>improve the micronutrient status of women of reproductive age but there is insufficient evidence of effectiveness of this approach at the population level</a:t>
            </a:r>
            <a:r>
              <a:rPr lang="en-GB" dirty="0" smtClean="0"/>
              <a:t>.</a:t>
            </a:r>
          </a:p>
          <a:p>
            <a:r>
              <a:rPr lang="en-GB" dirty="0" smtClean="0"/>
              <a:t>Interventions should be sustainable and acceptable to the population.</a:t>
            </a:r>
            <a:endParaRPr lang="en-GB" dirty="0"/>
          </a:p>
        </p:txBody>
      </p:sp>
      <p:sp>
        <p:nvSpPr>
          <p:cNvPr id="4" name="Slide Number Placeholder 3"/>
          <p:cNvSpPr>
            <a:spLocks noGrp="1"/>
          </p:cNvSpPr>
          <p:nvPr>
            <p:ph type="sldNum" sz="quarter" idx="12"/>
          </p:nvPr>
        </p:nvSpPr>
        <p:spPr/>
        <p:txBody>
          <a:bodyPr/>
          <a:lstStyle/>
          <a:p>
            <a:fld id="{8FD436C0-73CA-4A24-B89B-080DC7B0D9E2}" type="slidenum">
              <a:rPr lang="en-GB" smtClean="0"/>
              <a:pPr/>
              <a:t>14</a:t>
            </a:fld>
            <a:endParaRPr lang="en-GB"/>
          </a:p>
        </p:txBody>
      </p:sp>
    </p:spTree>
    <p:extLst>
      <p:ext uri="{BB962C8B-B14F-4D97-AF65-F5344CB8AC3E}">
        <p14:creationId xmlns:p14="http://schemas.microsoft.com/office/powerpoint/2010/main" val="378159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a:t>
            </a:r>
            <a:endParaRPr lang="en-US" dirty="0"/>
          </a:p>
        </p:txBody>
      </p:sp>
      <p:sp>
        <p:nvSpPr>
          <p:cNvPr id="4" name="Slide Number Placeholder 3"/>
          <p:cNvSpPr>
            <a:spLocks noGrp="1"/>
          </p:cNvSpPr>
          <p:nvPr>
            <p:ph type="sldNum" sz="quarter" idx="12"/>
          </p:nvPr>
        </p:nvSpPr>
        <p:spPr/>
        <p:txBody>
          <a:bodyPr/>
          <a:lstStyle/>
          <a:p>
            <a:fld id="{EBF10658-EBC7-4E4B-88FB-253B2E0E163D}" type="slidenum">
              <a:rPr lang="en-US" smtClean="0"/>
              <a:pPr/>
              <a:t>15</a:t>
            </a:fld>
            <a:endParaRPr lang="en-US"/>
          </a:p>
        </p:txBody>
      </p:sp>
      <p:sp>
        <p:nvSpPr>
          <p:cNvPr id="3" name="Rectangle 2"/>
          <p:cNvSpPr/>
          <p:nvPr/>
        </p:nvSpPr>
        <p:spPr>
          <a:xfrm>
            <a:off x="539552" y="1916832"/>
            <a:ext cx="6912768" cy="3527119"/>
          </a:xfrm>
          <a:prstGeom prst="rect">
            <a:avLst/>
          </a:prstGeom>
        </p:spPr>
        <p:txBody>
          <a:bodyPr wrap="square">
            <a:spAutoFit/>
          </a:bodyPr>
          <a:lstStyle/>
          <a:p>
            <a:pPr>
              <a:lnSpc>
                <a:spcPct val="90000"/>
              </a:lnSpc>
              <a:buFont typeface="Arial" pitchFamily="34" charset="0"/>
              <a:buChar char="•"/>
            </a:pPr>
            <a:r>
              <a:rPr lang="en-GB" sz="2800" dirty="0" smtClean="0"/>
              <a:t> MRC Lifecourse Epidemiology Unit</a:t>
            </a:r>
          </a:p>
          <a:p>
            <a:pPr>
              <a:lnSpc>
                <a:spcPct val="90000"/>
              </a:lnSpc>
              <a:buFont typeface="Arial" pitchFamily="34" charset="0"/>
              <a:buChar char="•"/>
            </a:pPr>
            <a:r>
              <a:rPr lang="en-GB" sz="2800" dirty="0" smtClean="0"/>
              <a:t> University of Southampton</a:t>
            </a:r>
          </a:p>
          <a:p>
            <a:pPr>
              <a:lnSpc>
                <a:spcPct val="90000"/>
              </a:lnSpc>
              <a:buFont typeface="Arial" pitchFamily="34" charset="0"/>
              <a:buChar char="•"/>
            </a:pPr>
            <a:r>
              <a:rPr lang="en-GB" sz="2800" dirty="0" smtClean="0"/>
              <a:t> Liz Payne</a:t>
            </a:r>
          </a:p>
          <a:p>
            <a:pPr>
              <a:lnSpc>
                <a:spcPct val="90000"/>
              </a:lnSpc>
              <a:buFont typeface="Arial" pitchFamily="34" charset="0"/>
              <a:buChar char="•"/>
            </a:pPr>
            <a:r>
              <a:rPr lang="en-GB" sz="2800" dirty="0" smtClean="0"/>
              <a:t> Karen Drake</a:t>
            </a:r>
          </a:p>
          <a:p>
            <a:pPr>
              <a:lnSpc>
                <a:spcPct val="90000"/>
              </a:lnSpc>
              <a:buFont typeface="Arial" pitchFamily="34" charset="0"/>
              <a:buChar char="•"/>
            </a:pPr>
            <a:r>
              <a:rPr lang="en-GB" sz="2800" dirty="0"/>
              <a:t> </a:t>
            </a:r>
            <a:r>
              <a:rPr lang="en-GB" sz="2800" dirty="0" err="1" smtClean="0"/>
              <a:t>Ric</a:t>
            </a:r>
            <a:r>
              <a:rPr lang="en-GB" sz="2800" dirty="0" smtClean="0"/>
              <a:t> Paul</a:t>
            </a:r>
          </a:p>
          <a:p>
            <a:pPr>
              <a:lnSpc>
                <a:spcPct val="90000"/>
              </a:lnSpc>
            </a:pPr>
            <a:r>
              <a:rPr lang="en-GB" sz="2800" dirty="0" smtClean="0"/>
              <a:t/>
            </a:r>
            <a:br>
              <a:rPr lang="en-GB" sz="2800" dirty="0" smtClean="0"/>
            </a:br>
            <a:endParaRPr lang="en-GB" sz="2800" dirty="0" smtClean="0"/>
          </a:p>
          <a:p>
            <a:pPr>
              <a:lnSpc>
                <a:spcPct val="90000"/>
              </a:lnSpc>
            </a:pPr>
            <a:endParaRPr lang="en-GB" sz="2400" dirty="0" smtClean="0"/>
          </a:p>
          <a:p>
            <a:pPr>
              <a:lnSpc>
                <a:spcPct val="90000"/>
              </a:lnSpc>
              <a:buFont typeface="Arial" pitchFamily="34" charset="0"/>
              <a:buChar char="•"/>
            </a:pPr>
            <a:endParaRPr lang="en-GB" sz="2800" dirty="0" smtClean="0"/>
          </a:p>
        </p:txBody>
      </p:sp>
      <p:pic>
        <p:nvPicPr>
          <p:cNvPr id="7" name="Picture 6" descr="mrc leu logo.jpg"/>
          <p:cNvPicPr>
            <a:picLocks noChangeAspect="1"/>
          </p:cNvPicPr>
          <p:nvPr/>
        </p:nvPicPr>
        <p:blipFill>
          <a:blip r:embed="rId3" cstate="print"/>
          <a:stretch>
            <a:fillRect/>
          </a:stretch>
        </p:blipFill>
        <p:spPr>
          <a:xfrm>
            <a:off x="7452320" y="1335048"/>
            <a:ext cx="1512638" cy="58178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1</a:t>
            </a:r>
            <a:endParaRPr lang="en-US" dirty="0"/>
          </a:p>
        </p:txBody>
      </p:sp>
      <p:sp>
        <p:nvSpPr>
          <p:cNvPr id="3" name="Content Placeholder 2"/>
          <p:cNvSpPr>
            <a:spLocks noGrp="1"/>
          </p:cNvSpPr>
          <p:nvPr>
            <p:ph idx="1"/>
          </p:nvPr>
        </p:nvSpPr>
        <p:spPr/>
        <p:txBody>
          <a:bodyPr/>
          <a:lstStyle/>
          <a:p>
            <a:r>
              <a:rPr lang="en-GB" dirty="0" smtClean="0"/>
              <a:t>Approximately 2 billion people globally are micronutrient </a:t>
            </a:r>
            <a:r>
              <a:rPr lang="en-GB" dirty="0"/>
              <a:t>deficient with </a:t>
            </a:r>
            <a:r>
              <a:rPr lang="en-GB" dirty="0" smtClean="0"/>
              <a:t>women </a:t>
            </a:r>
            <a:r>
              <a:rPr lang="en-GB" dirty="0"/>
              <a:t>of </a:t>
            </a:r>
            <a:r>
              <a:rPr lang="en-GB" dirty="0" smtClean="0"/>
              <a:t>reproductive age disproportionately </a:t>
            </a:r>
            <a:r>
              <a:rPr lang="en-GB" dirty="0"/>
              <a:t>affected</a:t>
            </a:r>
            <a:r>
              <a:rPr lang="en-GB" dirty="0" smtClean="0"/>
              <a:t>. </a:t>
            </a:r>
            <a:r>
              <a:rPr lang="en-GB" sz="1600" dirty="0" smtClean="0"/>
              <a:t>(Black et al, Lancet 2008;371:243-60 &amp;</a:t>
            </a:r>
            <a:r>
              <a:rPr lang="en-GB" sz="1600" dirty="0"/>
              <a:t> </a:t>
            </a:r>
            <a:r>
              <a:rPr lang="en-GB" sz="1600" dirty="0" err="1" smtClean="0"/>
              <a:t>Ramakrishnan</a:t>
            </a:r>
            <a:r>
              <a:rPr lang="en-GB" sz="1600" dirty="0" smtClean="0"/>
              <a:t>, </a:t>
            </a:r>
            <a:r>
              <a:rPr lang="en-GB" sz="1600" dirty="0" err="1" smtClean="0"/>
              <a:t>Nutr</a:t>
            </a:r>
            <a:r>
              <a:rPr lang="en-GB" sz="1600" dirty="0" smtClean="0"/>
              <a:t> </a:t>
            </a:r>
            <a:r>
              <a:rPr lang="en-GB" sz="1600" dirty="0"/>
              <a:t>Rev </a:t>
            </a:r>
            <a:r>
              <a:rPr lang="en-GB" sz="1600" dirty="0" smtClean="0"/>
              <a:t>2002;60:S46-S52)</a:t>
            </a:r>
            <a:endParaRPr lang="en-GB" dirty="0" smtClean="0"/>
          </a:p>
          <a:p>
            <a:pPr marL="0" indent="0">
              <a:buNone/>
            </a:pPr>
            <a:r>
              <a:rPr lang="en-GB" dirty="0" smtClean="0"/>
              <a:t/>
            </a:r>
            <a:br>
              <a:rPr lang="en-GB" dirty="0" smtClean="0"/>
            </a:br>
            <a:endParaRPr lang="en-GB" dirty="0" smtClean="0"/>
          </a:p>
        </p:txBody>
      </p:sp>
      <p:sp>
        <p:nvSpPr>
          <p:cNvPr id="4" name="Slide Number Placeholder 3"/>
          <p:cNvSpPr>
            <a:spLocks noGrp="1"/>
          </p:cNvSpPr>
          <p:nvPr>
            <p:ph type="sldNum" sz="quarter" idx="12"/>
          </p:nvPr>
        </p:nvSpPr>
        <p:spPr/>
        <p:txBody>
          <a:bodyPr/>
          <a:lstStyle/>
          <a:p>
            <a:fld id="{8FD436C0-73CA-4A24-B89B-080DC7B0D9E2}" type="slidenum">
              <a:rPr lang="en-GB" smtClean="0"/>
              <a:pPr/>
              <a:t>2</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905" y="3284984"/>
            <a:ext cx="4423179" cy="346903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2</a:t>
            </a:r>
            <a:endParaRPr lang="en-GB" dirty="0"/>
          </a:p>
        </p:txBody>
      </p:sp>
      <p:sp>
        <p:nvSpPr>
          <p:cNvPr id="3" name="Content Placeholder 2"/>
          <p:cNvSpPr>
            <a:spLocks noGrp="1"/>
          </p:cNvSpPr>
          <p:nvPr>
            <p:ph idx="1"/>
          </p:nvPr>
        </p:nvSpPr>
        <p:spPr>
          <a:xfrm>
            <a:off x="323528" y="1988840"/>
            <a:ext cx="8496300" cy="4114800"/>
          </a:xfrm>
        </p:spPr>
        <p:txBody>
          <a:bodyPr/>
          <a:lstStyle/>
          <a:p>
            <a:r>
              <a:rPr lang="en-GB" dirty="0"/>
              <a:t>Diets in low and middle income countries are often cereal-based with low fruit and vegetable intakes. (</a:t>
            </a:r>
            <a:r>
              <a:rPr lang="en-GB" sz="1600" dirty="0"/>
              <a:t>Shetty in: Combating Micronutrient Deficiencies: Food-based Approaches, 2011:28-40).</a:t>
            </a:r>
          </a:p>
          <a:p>
            <a:pPr marL="0" indent="0">
              <a:buNone/>
            </a:pPr>
            <a:endParaRPr lang="en-GB" sz="1600" dirty="0"/>
          </a:p>
          <a:p>
            <a:r>
              <a:rPr lang="en-GB" dirty="0"/>
              <a:t>At the International Conference on Nutrition in Rome (1992) it was declared that sustainable food-based strategies should be given priority in deficient populations.</a:t>
            </a:r>
          </a:p>
          <a:p>
            <a:endParaRPr lang="en-GB" dirty="0"/>
          </a:p>
        </p:txBody>
      </p:sp>
      <p:sp>
        <p:nvSpPr>
          <p:cNvPr id="4" name="Slide Number Placeholder 3"/>
          <p:cNvSpPr>
            <a:spLocks noGrp="1"/>
          </p:cNvSpPr>
          <p:nvPr>
            <p:ph type="sldNum" sz="quarter" idx="12"/>
          </p:nvPr>
        </p:nvSpPr>
        <p:spPr/>
        <p:txBody>
          <a:bodyPr/>
          <a:lstStyle/>
          <a:p>
            <a:fld id="{8FD436C0-73CA-4A24-B89B-080DC7B0D9E2}" type="slidenum">
              <a:rPr lang="en-GB" smtClean="0"/>
              <a:pPr/>
              <a:t>3</a:t>
            </a:fld>
            <a:endParaRPr lang="en-GB"/>
          </a:p>
        </p:txBody>
      </p:sp>
    </p:spTree>
    <p:extLst>
      <p:ext uri="{BB962C8B-B14F-4D97-AF65-F5344CB8AC3E}">
        <p14:creationId xmlns:p14="http://schemas.microsoft.com/office/powerpoint/2010/main" val="2468103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a:t>
            </a:r>
            <a:endParaRPr lang="en-GB" dirty="0"/>
          </a:p>
        </p:txBody>
      </p:sp>
      <p:sp>
        <p:nvSpPr>
          <p:cNvPr id="3" name="Content Placeholder 2"/>
          <p:cNvSpPr>
            <a:spLocks noGrp="1"/>
          </p:cNvSpPr>
          <p:nvPr>
            <p:ph idx="1"/>
          </p:nvPr>
        </p:nvSpPr>
        <p:spPr>
          <a:xfrm>
            <a:off x="323528" y="2060848"/>
            <a:ext cx="8496300" cy="4114800"/>
          </a:xfrm>
        </p:spPr>
        <p:txBody>
          <a:bodyPr/>
          <a:lstStyle/>
          <a:p>
            <a:pPr marL="0" indent="0">
              <a:buNone/>
            </a:pPr>
            <a:r>
              <a:rPr lang="en-GB" sz="3200" dirty="0"/>
              <a:t>T</a:t>
            </a:r>
            <a:r>
              <a:rPr lang="en-GB" sz="3200" dirty="0" smtClean="0"/>
              <a:t>o </a:t>
            </a:r>
            <a:r>
              <a:rPr lang="en-GB" sz="3200" dirty="0"/>
              <a:t>determine whether fruit and vegetable interventions increased blood micronutrient concentrations </a:t>
            </a:r>
            <a:r>
              <a:rPr lang="en-GB" sz="3200" dirty="0" smtClean="0"/>
              <a:t>or reduced prevalence</a:t>
            </a:r>
            <a:br>
              <a:rPr lang="en-GB" sz="3200" dirty="0" smtClean="0"/>
            </a:br>
            <a:r>
              <a:rPr lang="en-GB" sz="3200" dirty="0" smtClean="0"/>
              <a:t>of deficiency among</a:t>
            </a:r>
            <a:br>
              <a:rPr lang="en-GB" sz="3200" dirty="0" smtClean="0"/>
            </a:br>
            <a:r>
              <a:rPr lang="en-GB" sz="3200" dirty="0" smtClean="0"/>
              <a:t> </a:t>
            </a:r>
            <a:r>
              <a:rPr lang="en-GB" sz="3200" dirty="0"/>
              <a:t>women aged &lt;40y .</a:t>
            </a:r>
            <a:endParaRPr lang="en-GB" sz="3200" dirty="0" smtClean="0"/>
          </a:p>
          <a:p>
            <a:pPr marL="0" indent="0">
              <a:buNone/>
            </a:pPr>
            <a:endParaRPr lang="en-GB" sz="3200" dirty="0"/>
          </a:p>
        </p:txBody>
      </p:sp>
      <p:sp>
        <p:nvSpPr>
          <p:cNvPr id="4" name="Slide Number Placeholder 3"/>
          <p:cNvSpPr>
            <a:spLocks noGrp="1"/>
          </p:cNvSpPr>
          <p:nvPr>
            <p:ph type="sldNum" sz="quarter" idx="12"/>
          </p:nvPr>
        </p:nvSpPr>
        <p:spPr/>
        <p:txBody>
          <a:bodyPr/>
          <a:lstStyle/>
          <a:p>
            <a:fld id="{8FD436C0-73CA-4A24-B89B-080DC7B0D9E2}" type="slidenum">
              <a:rPr lang="en-GB" smtClean="0"/>
              <a:pPr/>
              <a:t>4</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810825"/>
            <a:ext cx="4104456" cy="2298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019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 1</a:t>
            </a:r>
            <a:endParaRPr lang="en-GB" dirty="0"/>
          </a:p>
        </p:txBody>
      </p:sp>
      <p:sp>
        <p:nvSpPr>
          <p:cNvPr id="3" name="Content Placeholder 2"/>
          <p:cNvSpPr>
            <a:spLocks noGrp="1"/>
          </p:cNvSpPr>
          <p:nvPr>
            <p:ph idx="1"/>
          </p:nvPr>
        </p:nvSpPr>
        <p:spPr/>
        <p:txBody>
          <a:bodyPr/>
          <a:lstStyle/>
          <a:p>
            <a:r>
              <a:rPr lang="en-GB" dirty="0"/>
              <a:t>Preferred Reporting Items for Systematic Reviews and Meta-Analyses </a:t>
            </a:r>
            <a:r>
              <a:rPr lang="en-GB" dirty="0" smtClean="0"/>
              <a:t>(PRISMA) guidelines were followed</a:t>
            </a:r>
            <a:r>
              <a:rPr lang="en-GB" dirty="0" smtClean="0"/>
              <a:t>.</a:t>
            </a:r>
          </a:p>
          <a:p>
            <a:pPr marL="0" indent="0">
              <a:buNone/>
            </a:pPr>
            <a:endParaRPr lang="en-GB" dirty="0" smtClean="0"/>
          </a:p>
          <a:p>
            <a:r>
              <a:rPr lang="en-GB" dirty="0" smtClean="0"/>
              <a:t>MEDLINE</a:t>
            </a:r>
            <a:r>
              <a:rPr lang="en-GB" dirty="0"/>
              <a:t>, EMBASE, AMED and WHO Global Health Library </a:t>
            </a:r>
            <a:r>
              <a:rPr lang="en-GB" dirty="0" smtClean="0"/>
              <a:t>Databases </a:t>
            </a:r>
            <a:r>
              <a:rPr lang="en-GB" dirty="0"/>
              <a:t>(http://www.who.int/ghl/directory/en</a:t>
            </a:r>
            <a:r>
              <a:rPr lang="en-GB" dirty="0" smtClean="0"/>
              <a:t>/).</a:t>
            </a:r>
          </a:p>
        </p:txBody>
      </p:sp>
      <p:sp>
        <p:nvSpPr>
          <p:cNvPr id="4" name="Slide Number Placeholder 3"/>
          <p:cNvSpPr>
            <a:spLocks noGrp="1"/>
          </p:cNvSpPr>
          <p:nvPr>
            <p:ph type="sldNum" sz="quarter" idx="12"/>
          </p:nvPr>
        </p:nvSpPr>
        <p:spPr/>
        <p:txBody>
          <a:bodyPr/>
          <a:lstStyle/>
          <a:p>
            <a:fld id="{8FD436C0-73CA-4A24-B89B-080DC7B0D9E2}" type="slidenum">
              <a:rPr lang="en-GB" smtClean="0"/>
              <a:pPr/>
              <a:t>5</a:t>
            </a:fld>
            <a:endParaRPr lang="en-GB"/>
          </a:p>
        </p:txBody>
      </p:sp>
    </p:spTree>
    <p:extLst>
      <p:ext uri="{BB962C8B-B14F-4D97-AF65-F5344CB8AC3E}">
        <p14:creationId xmlns:p14="http://schemas.microsoft.com/office/powerpoint/2010/main" val="791430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 2</a:t>
            </a:r>
            <a:endParaRPr lang="en-GB" dirty="0"/>
          </a:p>
        </p:txBody>
      </p:sp>
      <p:sp>
        <p:nvSpPr>
          <p:cNvPr id="3" name="Content Placeholder 2"/>
          <p:cNvSpPr>
            <a:spLocks noGrp="1"/>
          </p:cNvSpPr>
          <p:nvPr>
            <p:ph idx="1"/>
          </p:nvPr>
        </p:nvSpPr>
        <p:spPr/>
        <p:txBody>
          <a:bodyPr/>
          <a:lstStyle/>
          <a:p>
            <a:r>
              <a:rPr lang="en-GB" dirty="0"/>
              <a:t>Search terms: ‘fruit’ OR ‘vegetable’ OR [all edible plant taxonomic names and synonyms available on the USDA Germplasm Resources Information Network (GRIN) database (n=3623) (http://www.ars-grin.gov/cgi-bin/npgs/html/index)]. Combined with the MEDLINE Medical Subject Headings term ‘intervention study’ and text word searches for ‘intervention’ and ‘trial</a:t>
            </a:r>
            <a:r>
              <a:rPr lang="en-GB" dirty="0" smtClean="0"/>
              <a:t>’.</a:t>
            </a:r>
          </a:p>
          <a:p>
            <a:r>
              <a:rPr lang="en-GB" dirty="0"/>
              <a:t>L</a:t>
            </a:r>
            <a:r>
              <a:rPr lang="en-GB" dirty="0" smtClean="0"/>
              <a:t>imited </a:t>
            </a:r>
            <a:r>
              <a:rPr lang="en-GB" dirty="0"/>
              <a:t>to humans and studies published in </a:t>
            </a:r>
            <a:r>
              <a:rPr lang="en-GB" dirty="0" smtClean="0"/>
              <a:t>English</a:t>
            </a:r>
            <a:r>
              <a:rPr lang="en-GB" dirty="0"/>
              <a:t>. </a:t>
            </a:r>
            <a:endParaRPr lang="en-GB" dirty="0" smtClean="0"/>
          </a:p>
          <a:p>
            <a:r>
              <a:rPr lang="en-GB" dirty="0" smtClean="0"/>
              <a:t>Bibliographies </a:t>
            </a:r>
            <a:r>
              <a:rPr lang="en-GB" dirty="0"/>
              <a:t>of all </a:t>
            </a:r>
            <a:r>
              <a:rPr lang="en-GB" dirty="0" smtClean="0"/>
              <a:t>included papers </a:t>
            </a:r>
            <a:r>
              <a:rPr lang="en-GB" dirty="0" smtClean="0"/>
              <a:t>were </a:t>
            </a:r>
            <a:r>
              <a:rPr lang="en-GB" dirty="0"/>
              <a:t>used to identify additional relevant </a:t>
            </a:r>
            <a:r>
              <a:rPr lang="en-GB" dirty="0" smtClean="0"/>
              <a:t>reports.</a:t>
            </a:r>
            <a:endParaRPr lang="en-GB" dirty="0"/>
          </a:p>
        </p:txBody>
      </p:sp>
      <p:sp>
        <p:nvSpPr>
          <p:cNvPr id="4" name="Slide Number Placeholder 3"/>
          <p:cNvSpPr>
            <a:spLocks noGrp="1"/>
          </p:cNvSpPr>
          <p:nvPr>
            <p:ph type="sldNum" sz="quarter" idx="12"/>
          </p:nvPr>
        </p:nvSpPr>
        <p:spPr/>
        <p:txBody>
          <a:bodyPr/>
          <a:lstStyle/>
          <a:p>
            <a:fld id="{8FD436C0-73CA-4A24-B89B-080DC7B0D9E2}" type="slidenum">
              <a:rPr lang="en-GB" smtClean="0"/>
              <a:pPr/>
              <a:t>6</a:t>
            </a:fld>
            <a:endParaRPr lang="en-GB"/>
          </a:p>
        </p:txBody>
      </p:sp>
    </p:spTree>
    <p:extLst>
      <p:ext uri="{BB962C8B-B14F-4D97-AF65-F5344CB8AC3E}">
        <p14:creationId xmlns:p14="http://schemas.microsoft.com/office/powerpoint/2010/main" val="3687012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 3 – Inclusion criteria</a:t>
            </a:r>
            <a:endParaRPr lang="en-GB" dirty="0"/>
          </a:p>
        </p:txBody>
      </p:sp>
      <p:sp>
        <p:nvSpPr>
          <p:cNvPr id="3" name="Content Placeholder 2"/>
          <p:cNvSpPr>
            <a:spLocks noGrp="1"/>
          </p:cNvSpPr>
          <p:nvPr>
            <p:ph idx="1"/>
          </p:nvPr>
        </p:nvSpPr>
        <p:spPr/>
        <p:txBody>
          <a:bodyPr/>
          <a:lstStyle/>
          <a:p>
            <a:r>
              <a:rPr lang="en-GB" dirty="0"/>
              <a:t>I</a:t>
            </a:r>
            <a:r>
              <a:rPr lang="en-GB" dirty="0" smtClean="0"/>
              <a:t>ntervention </a:t>
            </a:r>
            <a:r>
              <a:rPr lang="en-GB" dirty="0"/>
              <a:t>involving fruit and / or </a:t>
            </a:r>
            <a:r>
              <a:rPr lang="en-GB" dirty="0" smtClean="0"/>
              <a:t>vegetables.</a:t>
            </a:r>
          </a:p>
          <a:p>
            <a:r>
              <a:rPr lang="en-GB" dirty="0" smtClean="0"/>
              <a:t>≥1 outcome(s): prevalence </a:t>
            </a:r>
            <a:r>
              <a:rPr lang="en-GB" dirty="0"/>
              <a:t>of micronutrient </a:t>
            </a:r>
            <a:r>
              <a:rPr lang="en-GB" dirty="0" smtClean="0"/>
              <a:t>deficiencies; blood </a:t>
            </a:r>
            <a:r>
              <a:rPr lang="en-GB" dirty="0"/>
              <a:t>micronutrient </a:t>
            </a:r>
            <a:r>
              <a:rPr lang="en-GB" dirty="0" smtClean="0"/>
              <a:t>concentrations.</a:t>
            </a:r>
          </a:p>
          <a:p>
            <a:r>
              <a:rPr lang="en-GB" dirty="0" smtClean="0"/>
              <a:t>Mean age of participants &lt;40 years.</a:t>
            </a:r>
          </a:p>
          <a:p>
            <a:r>
              <a:rPr lang="en-GB" dirty="0" smtClean="0"/>
              <a:t>&gt;50% of participants were female.</a:t>
            </a:r>
            <a:endParaRPr lang="en-GB" dirty="0"/>
          </a:p>
        </p:txBody>
      </p:sp>
      <p:sp>
        <p:nvSpPr>
          <p:cNvPr id="4" name="Slide Number Placeholder 3"/>
          <p:cNvSpPr>
            <a:spLocks noGrp="1"/>
          </p:cNvSpPr>
          <p:nvPr>
            <p:ph type="sldNum" sz="quarter" idx="12"/>
          </p:nvPr>
        </p:nvSpPr>
        <p:spPr/>
        <p:txBody>
          <a:bodyPr/>
          <a:lstStyle/>
          <a:p>
            <a:fld id="{8FD436C0-73CA-4A24-B89B-080DC7B0D9E2}" type="slidenum">
              <a:rPr lang="en-GB" smtClean="0"/>
              <a:pPr/>
              <a:t>7</a:t>
            </a:fld>
            <a:endParaRPr lang="en-GB"/>
          </a:p>
        </p:txBody>
      </p:sp>
    </p:spTree>
    <p:extLst>
      <p:ext uri="{BB962C8B-B14F-4D97-AF65-F5344CB8AC3E}">
        <p14:creationId xmlns:p14="http://schemas.microsoft.com/office/powerpoint/2010/main" val="970549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 4</a:t>
            </a:r>
            <a:endParaRPr lang="en-GB" dirty="0"/>
          </a:p>
        </p:txBody>
      </p:sp>
      <p:sp>
        <p:nvSpPr>
          <p:cNvPr id="3" name="Content Placeholder 2"/>
          <p:cNvSpPr>
            <a:spLocks noGrp="1"/>
          </p:cNvSpPr>
          <p:nvPr>
            <p:ph idx="1"/>
          </p:nvPr>
        </p:nvSpPr>
        <p:spPr/>
        <p:txBody>
          <a:bodyPr/>
          <a:lstStyle/>
          <a:p>
            <a:r>
              <a:rPr lang="en-GB" dirty="0" smtClean="0"/>
              <a:t>2 authors </a:t>
            </a:r>
            <a:r>
              <a:rPr lang="en-GB" dirty="0"/>
              <a:t>(SK </a:t>
            </a:r>
            <a:r>
              <a:rPr lang="en-GB" dirty="0" smtClean="0"/>
              <a:t>&amp; ER</a:t>
            </a:r>
            <a:r>
              <a:rPr lang="en-GB" dirty="0"/>
              <a:t>)</a:t>
            </a:r>
            <a:r>
              <a:rPr lang="en-GB" dirty="0" smtClean="0"/>
              <a:t> examined titles </a:t>
            </a:r>
            <a:r>
              <a:rPr lang="en-GB" dirty="0"/>
              <a:t>and abstracts </a:t>
            </a:r>
            <a:r>
              <a:rPr lang="en-GB" dirty="0" smtClean="0"/>
              <a:t>for </a:t>
            </a:r>
            <a:r>
              <a:rPr lang="en-GB" dirty="0"/>
              <a:t>relevance </a:t>
            </a:r>
            <a:r>
              <a:rPr lang="en-GB" dirty="0" smtClean="0"/>
              <a:t>and where necessary the </a:t>
            </a:r>
            <a:r>
              <a:rPr lang="en-GB" dirty="0"/>
              <a:t>full article was </a:t>
            </a:r>
            <a:r>
              <a:rPr lang="en-GB" dirty="0" smtClean="0"/>
              <a:t>obtained. </a:t>
            </a:r>
          </a:p>
          <a:p>
            <a:r>
              <a:rPr lang="en-GB" dirty="0" smtClean="0"/>
              <a:t>In </a:t>
            </a:r>
            <a:r>
              <a:rPr lang="en-GB" dirty="0"/>
              <a:t>cases where either reviewer was uncertain whether to include a paper, this was discussed and resolved by consensus</a:t>
            </a:r>
            <a:r>
              <a:rPr lang="en-GB" dirty="0" smtClean="0"/>
              <a:t>.</a:t>
            </a:r>
          </a:p>
          <a:p>
            <a:r>
              <a:rPr lang="en-GB" dirty="0" smtClean="0"/>
              <a:t>2 authors (BM &amp; SK) </a:t>
            </a:r>
            <a:r>
              <a:rPr lang="en-GB" dirty="0"/>
              <a:t>objectively assessed study quality using pre-defined criteria.</a:t>
            </a:r>
          </a:p>
        </p:txBody>
      </p:sp>
      <p:sp>
        <p:nvSpPr>
          <p:cNvPr id="4" name="Slide Number Placeholder 3"/>
          <p:cNvSpPr>
            <a:spLocks noGrp="1"/>
          </p:cNvSpPr>
          <p:nvPr>
            <p:ph type="sldNum" sz="quarter" idx="12"/>
          </p:nvPr>
        </p:nvSpPr>
        <p:spPr/>
        <p:txBody>
          <a:bodyPr/>
          <a:lstStyle/>
          <a:p>
            <a:fld id="{8FD436C0-73CA-4A24-B89B-080DC7B0D9E2}" type="slidenum">
              <a:rPr lang="en-GB" smtClean="0"/>
              <a:pPr/>
              <a:t>8</a:t>
            </a:fld>
            <a:endParaRPr lang="en-GB"/>
          </a:p>
        </p:txBody>
      </p:sp>
    </p:spTree>
    <p:extLst>
      <p:ext uri="{BB962C8B-B14F-4D97-AF65-F5344CB8AC3E}">
        <p14:creationId xmlns:p14="http://schemas.microsoft.com/office/powerpoint/2010/main" val="458129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Extraction</a:t>
            </a:r>
            <a:endParaRPr lang="en-GB" dirty="0"/>
          </a:p>
        </p:txBody>
      </p:sp>
      <p:sp>
        <p:nvSpPr>
          <p:cNvPr id="3" name="Content Placeholder 2"/>
          <p:cNvSpPr>
            <a:spLocks noGrp="1"/>
          </p:cNvSpPr>
          <p:nvPr>
            <p:ph idx="1"/>
          </p:nvPr>
        </p:nvSpPr>
        <p:spPr/>
        <p:txBody>
          <a:bodyPr/>
          <a:lstStyle/>
          <a:p>
            <a:r>
              <a:rPr lang="en-GB" dirty="0" smtClean="0"/>
              <a:t>Country </a:t>
            </a:r>
            <a:r>
              <a:rPr lang="en-GB" dirty="0"/>
              <a:t>in which the study was </a:t>
            </a:r>
            <a:r>
              <a:rPr lang="en-GB" dirty="0" smtClean="0"/>
              <a:t>conducted</a:t>
            </a:r>
          </a:p>
          <a:p>
            <a:r>
              <a:rPr lang="en-GB" dirty="0" smtClean="0"/>
              <a:t>Participant characteristics</a:t>
            </a:r>
          </a:p>
          <a:p>
            <a:r>
              <a:rPr lang="en-GB" dirty="0" smtClean="0"/>
              <a:t>Sample size</a:t>
            </a:r>
          </a:p>
          <a:p>
            <a:r>
              <a:rPr lang="en-GB" dirty="0" smtClean="0"/>
              <a:t>Intervention and duration</a:t>
            </a:r>
          </a:p>
          <a:p>
            <a:r>
              <a:rPr lang="en-GB" dirty="0" smtClean="0"/>
              <a:t>Outcome measures</a:t>
            </a:r>
          </a:p>
          <a:p>
            <a:r>
              <a:rPr lang="en-GB" dirty="0" smtClean="0"/>
              <a:t>Statistical </a:t>
            </a:r>
            <a:r>
              <a:rPr lang="en-GB" dirty="0"/>
              <a:t>methods and </a:t>
            </a:r>
            <a:r>
              <a:rPr lang="en-GB" dirty="0" smtClean="0"/>
              <a:t>results</a:t>
            </a:r>
          </a:p>
          <a:p>
            <a:r>
              <a:rPr lang="en-GB" dirty="0" smtClean="0"/>
              <a:t>Data </a:t>
            </a:r>
            <a:r>
              <a:rPr lang="en-GB" dirty="0"/>
              <a:t>were not aggregated across studies due to differences in study design, outcomes and statistical </a:t>
            </a:r>
            <a:r>
              <a:rPr lang="en-GB" dirty="0" smtClean="0"/>
              <a:t>methods.</a:t>
            </a:r>
            <a:endParaRPr lang="en-GB" dirty="0"/>
          </a:p>
        </p:txBody>
      </p:sp>
      <p:sp>
        <p:nvSpPr>
          <p:cNvPr id="4" name="Slide Number Placeholder 3"/>
          <p:cNvSpPr>
            <a:spLocks noGrp="1"/>
          </p:cNvSpPr>
          <p:nvPr>
            <p:ph type="sldNum" sz="quarter" idx="12"/>
          </p:nvPr>
        </p:nvSpPr>
        <p:spPr/>
        <p:txBody>
          <a:bodyPr/>
          <a:lstStyle/>
          <a:p>
            <a:fld id="{8FD436C0-73CA-4A24-B89B-080DC7B0D9E2}" type="slidenum">
              <a:rPr lang="en-GB" smtClean="0"/>
              <a:pPr/>
              <a:t>9</a:t>
            </a:fld>
            <a:endParaRPr lang="en-GB"/>
          </a:p>
        </p:txBody>
      </p:sp>
    </p:spTree>
    <p:extLst>
      <p:ext uri="{BB962C8B-B14F-4D97-AF65-F5344CB8AC3E}">
        <p14:creationId xmlns:p14="http://schemas.microsoft.com/office/powerpoint/2010/main" val="2799709024"/>
      </p:ext>
    </p:extLst>
  </p:cSld>
  <p:clrMapOvr>
    <a:masterClrMapping/>
  </p:clrMapOvr>
</p:sld>
</file>

<file path=ppt/theme/theme1.xml><?xml version="1.0" encoding="utf-8"?>
<a:theme xmlns:a="http://schemas.openxmlformats.org/drawingml/2006/main" name="1_Medicine_Template">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dicine_Template">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master</Template>
  <TotalTime>10707</TotalTime>
  <Words>1717</Words>
  <Application>Microsoft Office PowerPoint</Application>
  <PresentationFormat>On-screen Show (4:3)</PresentationFormat>
  <Paragraphs>136</Paragraphs>
  <Slides>15</Slides>
  <Notes>15</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1_Medicine_Template</vt:lpstr>
      <vt:lpstr>Medicine_Template</vt:lpstr>
      <vt:lpstr>Custom Design</vt:lpstr>
      <vt:lpstr>The effect of fruit and vegetable interventions on micronutrient status among women of reproductive age: a systematic review   Sarah Kehoe1*, Elena Rayner1, Barrie M Margetts2, Caroline HD Fall1  1MRC Lifecourse Epidemiology Unit, University of Southampton, UK; 2Public Health Nutrition, University of Southampton, UK   *sk@mrc.soton.ac.uk    </vt:lpstr>
      <vt:lpstr>Background 1</vt:lpstr>
      <vt:lpstr>Background 2</vt:lpstr>
      <vt:lpstr>Objective</vt:lpstr>
      <vt:lpstr>Method 1</vt:lpstr>
      <vt:lpstr>Method 2</vt:lpstr>
      <vt:lpstr>Method 3 – Inclusion criteria</vt:lpstr>
      <vt:lpstr>Method 4</vt:lpstr>
      <vt:lpstr>Data Extraction</vt:lpstr>
      <vt:lpstr>Results 1</vt:lpstr>
      <vt:lpstr>Results 2</vt:lpstr>
      <vt:lpstr>Results 3</vt:lpstr>
      <vt:lpstr>Limitations of the review</vt:lpstr>
      <vt:lpstr>Conclusion</vt:lpstr>
      <vt:lpstr>Acknowledgements</vt:lpstr>
    </vt:vector>
  </TitlesOfParts>
  <Company>MRC LEU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sarah.kehoe</dc:creator>
  <cp:lastModifiedBy>Sarah Kehoe</cp:lastModifiedBy>
  <cp:revision>218</cp:revision>
  <dcterms:created xsi:type="dcterms:W3CDTF">2012-01-29T08:10:25Z</dcterms:created>
  <dcterms:modified xsi:type="dcterms:W3CDTF">2014-06-12T09:59:23Z</dcterms:modified>
</cp:coreProperties>
</file>